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notesMasterIdLst>
    <p:notesMasterId r:id="rId23"/>
  </p:notesMasterIdLst>
  <p:sldIdLst>
    <p:sldId id="256" r:id="rId2"/>
    <p:sldId id="262" r:id="rId3"/>
    <p:sldId id="259" r:id="rId4"/>
    <p:sldId id="265" r:id="rId5"/>
    <p:sldId id="271" r:id="rId6"/>
    <p:sldId id="273" r:id="rId7"/>
    <p:sldId id="296" r:id="rId8"/>
    <p:sldId id="297" r:id="rId9"/>
    <p:sldId id="272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6" r:id="rId18"/>
    <p:sldId id="305" r:id="rId19"/>
    <p:sldId id="291" r:id="rId20"/>
    <p:sldId id="307" r:id="rId21"/>
    <p:sldId id="261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4FA13A02-913C-4E74-8637-225E75271154}">
          <p14:sldIdLst>
            <p14:sldId id="256"/>
            <p14:sldId id="262"/>
          </p14:sldIdLst>
        </p14:section>
        <p14:section name="제목 없는 구역" id="{4627E491-EA9D-4C40-86A8-E1A5A5F6E230}">
          <p14:sldIdLst>
            <p14:sldId id="259"/>
            <p14:sldId id="265"/>
            <p14:sldId id="271"/>
            <p14:sldId id="273"/>
            <p14:sldId id="296"/>
            <p14:sldId id="297"/>
            <p14:sldId id="272"/>
            <p14:sldId id="298"/>
            <p14:sldId id="299"/>
            <p14:sldId id="300"/>
            <p14:sldId id="301"/>
            <p14:sldId id="302"/>
            <p14:sldId id="303"/>
            <p14:sldId id="304"/>
            <p14:sldId id="306"/>
            <p14:sldId id="305"/>
            <p14:sldId id="291"/>
            <p14:sldId id="307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9B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어두운 스타일 1 - 강조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84" autoAdjust="0"/>
    <p:restoredTop sz="96310" autoAdjust="0"/>
  </p:normalViewPr>
  <p:slideViewPr>
    <p:cSldViewPr snapToGrid="0">
      <p:cViewPr varScale="1">
        <p:scale>
          <a:sx n="71" d="100"/>
          <a:sy n="71" d="100"/>
        </p:scale>
        <p:origin x="84" y="8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modSld">
      <pc:chgData name="young yoon" userId="91498ed6ae028579" providerId="LiveId" clId="{9C0A59D4-9A4E-4869-A37E-C7E1C3EAE03D}" dt="2025-10-15T07:21:59.947" v="3" actId="1037"/>
      <pc:docMkLst>
        <pc:docMk/>
      </pc:docMkLst>
      <pc:sldChg chg="modSp mod">
        <pc:chgData name="young yoon" userId="91498ed6ae028579" providerId="LiveId" clId="{9C0A59D4-9A4E-4869-A37E-C7E1C3EAE03D}" dt="2025-10-15T07:21:59.947" v="3" actId="1037"/>
        <pc:sldMkLst>
          <pc:docMk/>
          <pc:sldMk cId="3144371155" sldId="300"/>
        </pc:sldMkLst>
        <pc:picChg chg="mod">
          <ac:chgData name="young yoon" userId="91498ed6ae028579" providerId="LiveId" clId="{9C0A59D4-9A4E-4869-A37E-C7E1C3EAE03D}" dt="2025-10-15T07:21:59.947" v="3" actId="1037"/>
          <ac:picMkLst>
            <pc:docMk/>
            <pc:sldMk cId="3144371155" sldId="300"/>
            <ac:picMk id="13" creationId="{6CB157B7-B3D8-D277-D26E-CC0AB6E58518}"/>
          </ac:picMkLst>
        </pc:picChg>
        <pc:picChg chg="mod">
          <ac:chgData name="young yoon" userId="91498ed6ae028579" providerId="LiveId" clId="{9C0A59D4-9A4E-4869-A37E-C7E1C3EAE03D}" dt="2025-10-15T07:21:59.947" v="3" actId="1037"/>
          <ac:picMkLst>
            <pc:docMk/>
            <pc:sldMk cId="3144371155" sldId="300"/>
            <ac:picMk id="17" creationId="{B3A8ADC5-0D7E-B616-C7B9-5F487958AAE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FB240-13AD-4EE1-9C1E-033E886C9AA0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B3A51-44F0-4942-A3DA-B6A77DCB7E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2211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/>
        </p:nvSpPr>
        <p:spPr bwMode="gray">
          <a:xfrm>
            <a:off x="8545286" y="5873326"/>
            <a:ext cx="598714" cy="987315"/>
          </a:xfrm>
          <a:custGeom>
            <a:avLst/>
            <a:gdLst>
              <a:gd name="connsiteX0" fmla="*/ 587828 w 598714"/>
              <a:gd name="connsiteY0" fmla="*/ 0 h 979714"/>
              <a:gd name="connsiteX1" fmla="*/ 598714 w 598714"/>
              <a:gd name="connsiteY1" fmla="*/ 979714 h 979714"/>
              <a:gd name="connsiteX2" fmla="*/ 174171 w 598714"/>
              <a:gd name="connsiteY2" fmla="*/ 968828 h 979714"/>
              <a:gd name="connsiteX3" fmla="*/ 0 w 598714"/>
              <a:gd name="connsiteY3" fmla="*/ 185057 h 979714"/>
              <a:gd name="connsiteX4" fmla="*/ 587828 w 598714"/>
              <a:gd name="connsiteY4" fmla="*/ 0 h 979714"/>
              <a:gd name="connsiteX0" fmla="*/ 595944 w 598714"/>
              <a:gd name="connsiteY0" fmla="*/ 0 h 984674"/>
              <a:gd name="connsiteX1" fmla="*/ 598714 w 598714"/>
              <a:gd name="connsiteY1" fmla="*/ 984674 h 984674"/>
              <a:gd name="connsiteX2" fmla="*/ 174171 w 598714"/>
              <a:gd name="connsiteY2" fmla="*/ 973788 h 984674"/>
              <a:gd name="connsiteX3" fmla="*/ 0 w 598714"/>
              <a:gd name="connsiteY3" fmla="*/ 190017 h 984674"/>
              <a:gd name="connsiteX4" fmla="*/ 595944 w 598714"/>
              <a:gd name="connsiteY4" fmla="*/ 0 h 984674"/>
              <a:gd name="connsiteX0" fmla="*/ 595944 w 598714"/>
              <a:gd name="connsiteY0" fmla="*/ 0 h 987315"/>
              <a:gd name="connsiteX1" fmla="*/ 598714 w 598714"/>
              <a:gd name="connsiteY1" fmla="*/ 984674 h 987315"/>
              <a:gd name="connsiteX2" fmla="*/ 179582 w 598714"/>
              <a:gd name="connsiteY2" fmla="*/ 987315 h 987315"/>
              <a:gd name="connsiteX3" fmla="*/ 0 w 598714"/>
              <a:gd name="connsiteY3" fmla="*/ 190017 h 987315"/>
              <a:gd name="connsiteX4" fmla="*/ 595944 w 598714"/>
              <a:gd name="connsiteY4" fmla="*/ 0 h 98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714" h="987315">
                <a:moveTo>
                  <a:pt x="595944" y="0"/>
                </a:moveTo>
                <a:cubicBezTo>
                  <a:pt x="596867" y="328225"/>
                  <a:pt x="597791" y="656449"/>
                  <a:pt x="598714" y="984674"/>
                </a:cubicBezTo>
                <a:lnTo>
                  <a:pt x="179582" y="987315"/>
                </a:lnTo>
                <a:lnTo>
                  <a:pt x="0" y="190017"/>
                </a:lnTo>
                <a:lnTo>
                  <a:pt x="59594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7805057" y="2677886"/>
            <a:ext cx="1342507" cy="3298371"/>
          </a:xfrm>
          <a:custGeom>
            <a:avLst/>
            <a:gdLst>
              <a:gd name="connsiteX0" fmla="*/ 0 w 1338943"/>
              <a:gd name="connsiteY0" fmla="*/ 206828 h 3298371"/>
              <a:gd name="connsiteX1" fmla="*/ 1338943 w 1338943"/>
              <a:gd name="connsiteY1" fmla="*/ 0 h 3298371"/>
              <a:gd name="connsiteX2" fmla="*/ 1328057 w 1338943"/>
              <a:gd name="connsiteY2" fmla="*/ 3102428 h 3298371"/>
              <a:gd name="connsiteX3" fmla="*/ 718457 w 1338943"/>
              <a:gd name="connsiteY3" fmla="*/ 3298371 h 3298371"/>
              <a:gd name="connsiteX4" fmla="*/ 0 w 1338943"/>
              <a:gd name="connsiteY4" fmla="*/ 206828 h 3298371"/>
              <a:gd name="connsiteX0" fmla="*/ 0 w 1342507"/>
              <a:gd name="connsiteY0" fmla="*/ 206828 h 3298371"/>
              <a:gd name="connsiteX1" fmla="*/ 1338943 w 1342507"/>
              <a:gd name="connsiteY1" fmla="*/ 0 h 3298371"/>
              <a:gd name="connsiteX2" fmla="*/ 1338878 w 1342507"/>
              <a:gd name="connsiteY2" fmla="*/ 3097919 h 3298371"/>
              <a:gd name="connsiteX3" fmla="*/ 718457 w 1342507"/>
              <a:gd name="connsiteY3" fmla="*/ 3298371 h 3298371"/>
              <a:gd name="connsiteX4" fmla="*/ 0 w 1342507"/>
              <a:gd name="connsiteY4" fmla="*/ 206828 h 329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2507" h="3298371">
                <a:moveTo>
                  <a:pt x="0" y="206828"/>
                </a:moveTo>
                <a:lnTo>
                  <a:pt x="1338943" y="0"/>
                </a:lnTo>
                <a:cubicBezTo>
                  <a:pt x="1335314" y="1034143"/>
                  <a:pt x="1342507" y="2063776"/>
                  <a:pt x="1338878" y="3097919"/>
                </a:cubicBezTo>
                <a:lnTo>
                  <a:pt x="718457" y="3298371"/>
                </a:lnTo>
                <a:lnTo>
                  <a:pt x="0" y="2068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 bwMode="gray">
          <a:xfrm>
            <a:off x="-10886" y="2917371"/>
            <a:ext cx="8632372" cy="3940629"/>
          </a:xfrm>
          <a:custGeom>
            <a:avLst/>
            <a:gdLst>
              <a:gd name="connsiteX0" fmla="*/ 0 w 8632372"/>
              <a:gd name="connsiteY0" fmla="*/ 3940629 h 3940629"/>
              <a:gd name="connsiteX1" fmla="*/ 2732315 w 8632372"/>
              <a:gd name="connsiteY1" fmla="*/ 783772 h 3940629"/>
              <a:gd name="connsiteX2" fmla="*/ 7696200 w 8632372"/>
              <a:gd name="connsiteY2" fmla="*/ 0 h 3940629"/>
              <a:gd name="connsiteX3" fmla="*/ 8632372 w 8632372"/>
              <a:gd name="connsiteY3" fmla="*/ 3940629 h 3940629"/>
              <a:gd name="connsiteX4" fmla="*/ 0 w 8632372"/>
              <a:gd name="connsiteY4" fmla="*/ 3940629 h 394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2372" h="3940629">
                <a:moveTo>
                  <a:pt x="0" y="3940629"/>
                </a:moveTo>
                <a:lnTo>
                  <a:pt x="2732315" y="783772"/>
                </a:lnTo>
                <a:lnTo>
                  <a:pt x="7696200" y="0"/>
                </a:lnTo>
                <a:lnTo>
                  <a:pt x="8632372" y="3940629"/>
                </a:lnTo>
                <a:lnTo>
                  <a:pt x="0" y="3940629"/>
                </a:ln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649224" y="6419088"/>
            <a:ext cx="7845552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xfrm>
            <a:off x="8668512" y="6419088"/>
            <a:ext cx="475488" cy="36576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reeform 8"/>
          <p:cNvSpPr/>
          <p:nvPr/>
        </p:nvSpPr>
        <p:spPr bwMode="gray">
          <a:xfrm>
            <a:off x="1772575" y="0"/>
            <a:ext cx="1310936" cy="1115627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0936" h="1115627">
                <a:moveTo>
                  <a:pt x="0" y="0"/>
                </a:moveTo>
                <a:lnTo>
                  <a:pt x="435006" y="1115627"/>
                </a:lnTo>
                <a:lnTo>
                  <a:pt x="1310936" y="645111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 bwMode="gray">
          <a:xfrm>
            <a:off x="-5918" y="0"/>
            <a:ext cx="2019775" cy="1452979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 bwMode="gray">
          <a:xfrm>
            <a:off x="-3132" y="895611"/>
            <a:ext cx="2156565" cy="1399784"/>
          </a:xfrm>
          <a:custGeom>
            <a:avLst/>
            <a:gdLst>
              <a:gd name="connsiteX0" fmla="*/ 2048006 w 2148214"/>
              <a:gd name="connsiteY0" fmla="*/ 0 h 1399784"/>
              <a:gd name="connsiteX1" fmla="*/ 2148214 w 2148214"/>
              <a:gd name="connsiteY1" fmla="*/ 253652 h 1399784"/>
              <a:gd name="connsiteX2" fmla="*/ 0 w 2148214"/>
              <a:gd name="connsiteY2" fmla="*/ 1399784 h 1399784"/>
              <a:gd name="connsiteX3" fmla="*/ 0 w 2148214"/>
              <a:gd name="connsiteY3" fmla="*/ 676405 h 1399784"/>
              <a:gd name="connsiteX4" fmla="*/ 2048006 w 2148214"/>
              <a:gd name="connsiteY4" fmla="*/ 0 h 1399784"/>
              <a:gd name="connsiteX0" fmla="*/ 2048006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48006 w 2156565"/>
              <a:gd name="connsiteY4" fmla="*/ 0 h 1399784"/>
              <a:gd name="connsiteX0" fmla="*/ 2060532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60532 w 2156565"/>
              <a:gd name="connsiteY4" fmla="*/ 0 h 139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6565" h="1399784">
                <a:moveTo>
                  <a:pt x="2060532" y="0"/>
                </a:moveTo>
                <a:lnTo>
                  <a:pt x="2156565" y="247389"/>
                </a:lnTo>
                <a:lnTo>
                  <a:pt x="0" y="1399784"/>
                </a:lnTo>
                <a:lnTo>
                  <a:pt x="0" y="676405"/>
                </a:lnTo>
                <a:lnTo>
                  <a:pt x="206053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xfrm>
            <a:off x="36576" y="36576"/>
            <a:ext cx="1856232" cy="36576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18" name="Oval 17"/>
          <p:cNvSpPr/>
          <p:nvPr/>
        </p:nvSpPr>
        <p:spPr bwMode="gray">
          <a:xfrm>
            <a:off x="75895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 bwMode="gray">
          <a:xfrm>
            <a:off x="80467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 bwMode="gray">
          <a:xfrm>
            <a:off x="85039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676656" y="1755648"/>
            <a:ext cx="7772400" cy="106984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676656" y="2834640"/>
            <a:ext cx="6437376" cy="59436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12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128016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7048"/>
            <a:ext cx="8229600" cy="459943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30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/>
        </p:nvSpPr>
        <p:spPr bwMode="gray">
          <a:xfrm flipH="1" flipV="1">
            <a:off x="6769373" y="6204296"/>
            <a:ext cx="852820" cy="653704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  <a:gd name="connsiteX0" fmla="*/ 0 w 1310936"/>
              <a:gd name="connsiteY0" fmla="*/ 0 h 1063415"/>
              <a:gd name="connsiteX1" fmla="*/ 414592 w 1310936"/>
              <a:gd name="connsiteY1" fmla="*/ 1063415 h 1063415"/>
              <a:gd name="connsiteX2" fmla="*/ 1310936 w 1310936"/>
              <a:gd name="connsiteY2" fmla="*/ 645111 h 1063415"/>
              <a:gd name="connsiteX3" fmla="*/ 1222159 w 1310936"/>
              <a:gd name="connsiteY3" fmla="*/ 0 h 1063415"/>
              <a:gd name="connsiteX4" fmla="*/ 0 w 1310936"/>
              <a:gd name="connsiteY4" fmla="*/ 0 h 1063415"/>
              <a:gd name="connsiteX0" fmla="*/ 0 w 1328969"/>
              <a:gd name="connsiteY0" fmla="*/ 0 h 1063415"/>
              <a:gd name="connsiteX1" fmla="*/ 414592 w 1328969"/>
              <a:gd name="connsiteY1" fmla="*/ 1063415 h 1063415"/>
              <a:gd name="connsiteX2" fmla="*/ 1328969 w 1328969"/>
              <a:gd name="connsiteY2" fmla="*/ 764808 h 1063415"/>
              <a:gd name="connsiteX3" fmla="*/ 1222159 w 1328969"/>
              <a:gd name="connsiteY3" fmla="*/ 0 h 1063415"/>
              <a:gd name="connsiteX4" fmla="*/ 0 w 1328969"/>
              <a:gd name="connsiteY4" fmla="*/ 0 h 1063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8969" h="1063415">
                <a:moveTo>
                  <a:pt x="0" y="0"/>
                </a:moveTo>
                <a:lnTo>
                  <a:pt x="414592" y="1063415"/>
                </a:lnTo>
                <a:lnTo>
                  <a:pt x="1328969" y="764808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 bwMode="gray">
          <a:xfrm flipH="1" flipV="1">
            <a:off x="7411881" y="5623560"/>
            <a:ext cx="1737360" cy="1234440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gray">
          <a:xfrm>
            <a:off x="7004304" y="274638"/>
            <a:ext cx="1682496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gray">
          <a:xfrm>
            <a:off x="457200" y="274638"/>
            <a:ext cx="6400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>
            <a:off x="457200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2670048" y="6583680"/>
            <a:ext cx="41148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>
          <a:xfrm>
            <a:off x="7013448" y="6583680"/>
            <a:ext cx="457200" cy="22860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1858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109728"/>
            <a:ext cx="5943600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7048"/>
            <a:ext cx="8229600" cy="459943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997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3438144"/>
            <a:ext cx="7735824" cy="13529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2029968" y="1929384"/>
            <a:ext cx="6419088" cy="149961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12161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6733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69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73152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699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48056" y="1426464"/>
            <a:ext cx="4041648" cy="786384"/>
          </a:xfrm>
        </p:spPr>
        <p:txBody>
          <a:bodyPr anchor="b"/>
          <a:lstStyle>
            <a:lvl1pPr marL="0" indent="0">
              <a:buFont typeface="Arial" pitchFamily="34" charset="0"/>
              <a:buNone/>
              <a:defRPr sz="2400" b="1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056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599432" y="1426464"/>
            <a:ext cx="4041648" cy="786384"/>
          </a:xfrm>
        </p:spPr>
        <p:txBody>
          <a:bodyPr anchor="b"/>
          <a:lstStyle>
            <a:lvl1pPr marL="0" indent="0">
              <a:buNone/>
              <a:defRPr sz="2400" b="1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9432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Oval 9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73152"/>
            <a:ext cx="700430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496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09728"/>
            <a:ext cx="7004304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Oval 5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60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93634422-B069-18CD-A9FE-A504B6C26A74}"/>
              </a:ext>
            </a:extLst>
          </p:cNvPr>
          <p:cNvGrpSpPr/>
          <p:nvPr userDrawn="1"/>
        </p:nvGrpSpPr>
        <p:grpSpPr>
          <a:xfrm>
            <a:off x="-5800" y="-2402"/>
            <a:ext cx="9149800" cy="751881"/>
            <a:chOff x="0" y="-1"/>
            <a:chExt cx="12192000" cy="1002507"/>
          </a:xfrm>
          <a:solidFill>
            <a:srgbClr val="109BC6"/>
          </a:solidFill>
        </p:grpSpPr>
        <p:sp>
          <p:nvSpPr>
            <p:cNvPr id="6" name="1/2 액자 5">
              <a:extLst>
                <a:ext uri="{FF2B5EF4-FFF2-40B4-BE49-F238E27FC236}">
                  <a16:creationId xmlns:a16="http://schemas.microsoft.com/office/drawing/2014/main" id="{1A8C68E8-5BBC-D64F-03A6-7A0ACE65CB92}"/>
                </a:ext>
              </a:extLst>
            </p:cNvPr>
            <p:cNvSpPr/>
            <p:nvPr userDrawn="1"/>
          </p:nvSpPr>
          <p:spPr>
            <a:xfrm>
              <a:off x="0" y="0"/>
              <a:ext cx="483079" cy="543463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7" name="평행 사변형 6">
              <a:extLst>
                <a:ext uri="{FF2B5EF4-FFF2-40B4-BE49-F238E27FC236}">
                  <a16:creationId xmlns:a16="http://schemas.microsoft.com/office/drawing/2014/main" id="{3CE6F4B4-943A-26BB-5CE5-F4A262591317}"/>
                </a:ext>
              </a:extLst>
            </p:cNvPr>
            <p:cNvSpPr/>
            <p:nvPr userDrawn="1"/>
          </p:nvSpPr>
          <p:spPr>
            <a:xfrm>
              <a:off x="105203" y="-1"/>
              <a:ext cx="11839148" cy="164324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8" name="1/2 액자 7">
              <a:extLst>
                <a:ext uri="{FF2B5EF4-FFF2-40B4-BE49-F238E27FC236}">
                  <a16:creationId xmlns:a16="http://schemas.microsoft.com/office/drawing/2014/main" id="{F1ACB63A-1177-C90C-820B-70A60D5337BC}"/>
                </a:ext>
              </a:extLst>
            </p:cNvPr>
            <p:cNvSpPr/>
            <p:nvPr userDrawn="1"/>
          </p:nvSpPr>
          <p:spPr>
            <a:xfrm flipH="1">
              <a:off x="11708920" y="-1"/>
              <a:ext cx="483079" cy="543465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61D36E58-753E-4AEA-3FCD-A041DD18722C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1B7933F2-821B-A05B-02FD-FF83D519936A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BD5AEC30-1F8C-57A2-52FD-CDED026FDAED}"/>
              </a:ext>
            </a:extLst>
          </p:cNvPr>
          <p:cNvSpPr/>
          <p:nvPr userDrawn="1"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F92A7A2F-9306-7C59-E3C2-DF5A25DD2BC6}"/>
              </a:ext>
            </a:extLst>
          </p:cNvPr>
          <p:cNvGrpSpPr/>
          <p:nvPr userDrawn="1"/>
        </p:nvGrpSpPr>
        <p:grpSpPr>
          <a:xfrm>
            <a:off x="256441" y="205829"/>
            <a:ext cx="6266163" cy="587171"/>
            <a:chOff x="1127359" y="1269495"/>
            <a:chExt cx="9577586" cy="703133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C8876B6D-6B94-9810-2F3D-CCEC64BF7987}"/>
                </a:ext>
              </a:extLst>
            </p:cNvPr>
            <p:cNvSpPr/>
            <p:nvPr/>
          </p:nvSpPr>
          <p:spPr>
            <a:xfrm>
              <a:off x="1128051" y="1292789"/>
              <a:ext cx="9576894" cy="625411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756A3410-533F-8EF9-85A0-D2C0107374C4}"/>
                </a:ext>
              </a:extLst>
            </p:cNvPr>
            <p:cNvSpPr/>
            <p:nvPr/>
          </p:nvSpPr>
          <p:spPr>
            <a:xfrm>
              <a:off x="1127359" y="1269495"/>
              <a:ext cx="948415" cy="703133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E3AA9A21-FC9E-D52A-AE3E-0F57D6116DF2}"/>
              </a:ext>
            </a:extLst>
          </p:cNvPr>
          <p:cNvSpPr txBox="1"/>
          <p:nvPr userDrawn="1"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BC91574-D4A7-5BC5-18AB-CAFF3247C37A}"/>
              </a:ext>
            </a:extLst>
          </p:cNvPr>
          <p:cNvSpPr txBox="1"/>
          <p:nvPr userDrawn="1"/>
        </p:nvSpPr>
        <p:spPr>
          <a:xfrm>
            <a:off x="3725" y="4522042"/>
            <a:ext cx="9130750" cy="23434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531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575303" y="411480"/>
            <a:ext cx="5148072" cy="1162050"/>
          </a:xfr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64208"/>
            <a:ext cx="5111750" cy="470001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40080" y="1664208"/>
            <a:ext cx="2825496" cy="4690872"/>
          </a:xfrm>
          <a:solidFill>
            <a:schemeClr val="accent6">
              <a:lumMod val="60000"/>
              <a:lumOff val="40000"/>
            </a:schemeClr>
          </a:solidFill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2257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19400" y="6583680"/>
            <a:ext cx="50292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Oval 10"/>
          <p:cNvSpPr/>
          <p:nvPr/>
        </p:nvSpPr>
        <p:spPr bwMode="gray">
          <a:xfrm>
            <a:off x="22585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7157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31729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980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859536" y="502920"/>
            <a:ext cx="7653528" cy="566928"/>
          </a:xfrm>
        </p:spPr>
        <p:txBody>
          <a:bodyPr anchor="ctr">
            <a:normAutofit/>
          </a:bodyPr>
          <a:lstStyle>
            <a:lvl1pPr algn="l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59536" y="1170432"/>
            <a:ext cx="7644384" cy="4114800"/>
          </a:xfrm>
          <a:solidFill>
            <a:schemeClr val="accent6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black">
          <a:xfrm>
            <a:off x="859536" y="5385816"/>
            <a:ext cx="7653528" cy="78638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466344" y="658368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466344" y="5440680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8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-1" y="6229431"/>
            <a:ext cx="1367073" cy="20984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7073" h="209846">
                <a:moveTo>
                  <a:pt x="0" y="0"/>
                </a:moveTo>
                <a:lnTo>
                  <a:pt x="1230086" y="21771"/>
                </a:lnTo>
                <a:lnTo>
                  <a:pt x="1367073" y="143886"/>
                </a:lnTo>
                <a:lnTo>
                  <a:pt x="521760" y="146472"/>
                </a:lnTo>
                <a:lnTo>
                  <a:pt x="507856" y="209846"/>
                </a:lnTo>
                <a:lnTo>
                  <a:pt x="1833" y="20833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 bwMode="gray">
          <a:xfrm>
            <a:off x="561" y="6469523"/>
            <a:ext cx="1088979" cy="388477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8979" h="388477">
                <a:moveTo>
                  <a:pt x="310" y="697"/>
                </a:moveTo>
                <a:lnTo>
                  <a:pt x="498339" y="0"/>
                </a:lnTo>
                <a:lnTo>
                  <a:pt x="464654" y="104880"/>
                </a:lnTo>
                <a:lnTo>
                  <a:pt x="1028546" y="104448"/>
                </a:lnTo>
                <a:lnTo>
                  <a:pt x="1088979" y="388477"/>
                </a:lnTo>
                <a:lnTo>
                  <a:pt x="1035" y="386331"/>
                </a:lnTo>
                <a:cubicBezTo>
                  <a:pt x="0" y="256993"/>
                  <a:pt x="1345" y="130035"/>
                  <a:pt x="310" y="6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 bwMode="gray">
          <a:xfrm>
            <a:off x="501660" y="6389202"/>
            <a:ext cx="4536352" cy="160684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6352" h="369387">
                <a:moveTo>
                  <a:pt x="48436" y="0"/>
                </a:moveTo>
                <a:lnTo>
                  <a:pt x="4536352" y="26326"/>
                </a:lnTo>
                <a:lnTo>
                  <a:pt x="4472120" y="299405"/>
                </a:lnTo>
                <a:lnTo>
                  <a:pt x="0" y="369388"/>
                </a:lnTo>
                <a:lnTo>
                  <a:pt x="48436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 bwMode="gray">
          <a:xfrm>
            <a:off x="1058521" y="6550388"/>
            <a:ext cx="7139514" cy="318498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48436 w 4536352"/>
              <a:gd name="connsiteY0" fmla="*/ 0 h 369388"/>
              <a:gd name="connsiteX1" fmla="*/ 4536352 w 4536352"/>
              <a:gd name="connsiteY1" fmla="*/ 26326 h 369388"/>
              <a:gd name="connsiteX2" fmla="*/ 4507345 w 4536352"/>
              <a:gd name="connsiteY2" fmla="*/ 341536 h 369388"/>
              <a:gd name="connsiteX3" fmla="*/ 0 w 4536352"/>
              <a:gd name="connsiteY3" fmla="*/ 369388 h 369388"/>
              <a:gd name="connsiteX4" fmla="*/ 48436 w 4536352"/>
              <a:gd name="connsiteY4" fmla="*/ 0 h 369388"/>
              <a:gd name="connsiteX0" fmla="*/ 0 w 4601879"/>
              <a:gd name="connsiteY0" fmla="*/ 52440 h 343062"/>
              <a:gd name="connsiteX1" fmla="*/ 4601879 w 4601879"/>
              <a:gd name="connsiteY1" fmla="*/ 0 h 343062"/>
              <a:gd name="connsiteX2" fmla="*/ 4572872 w 4601879"/>
              <a:gd name="connsiteY2" fmla="*/ 315210 h 343062"/>
              <a:gd name="connsiteX3" fmla="*/ 65527 w 4601879"/>
              <a:gd name="connsiteY3" fmla="*/ 343062 h 343062"/>
              <a:gd name="connsiteX4" fmla="*/ 0 w 4601879"/>
              <a:gd name="connsiteY4" fmla="*/ 52440 h 343062"/>
              <a:gd name="connsiteX0" fmla="*/ 0 w 4563837"/>
              <a:gd name="connsiteY0" fmla="*/ 22845 h 343062"/>
              <a:gd name="connsiteX1" fmla="*/ 4563837 w 4563837"/>
              <a:gd name="connsiteY1" fmla="*/ 0 h 343062"/>
              <a:gd name="connsiteX2" fmla="*/ 4534830 w 4563837"/>
              <a:gd name="connsiteY2" fmla="*/ 315210 h 343062"/>
              <a:gd name="connsiteX3" fmla="*/ 27485 w 4563837"/>
              <a:gd name="connsiteY3" fmla="*/ 343062 h 343062"/>
              <a:gd name="connsiteX4" fmla="*/ 0 w 4563837"/>
              <a:gd name="connsiteY4" fmla="*/ 22845 h 343062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34830 w 4563837"/>
              <a:gd name="connsiteY2" fmla="*/ 315210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12005 w 4563837"/>
              <a:gd name="connsiteY2" fmla="*/ 328662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2315"/>
              <a:gd name="connsiteY0" fmla="*/ 30917 h 340372"/>
              <a:gd name="connsiteX1" fmla="*/ 4562315 w 4562315"/>
              <a:gd name="connsiteY1" fmla="*/ 0 h 340372"/>
              <a:gd name="connsiteX2" fmla="*/ 4512005 w 4562315"/>
              <a:gd name="connsiteY2" fmla="*/ 336734 h 340372"/>
              <a:gd name="connsiteX3" fmla="*/ 32050 w 4562315"/>
              <a:gd name="connsiteY3" fmla="*/ 340372 h 340372"/>
              <a:gd name="connsiteX4" fmla="*/ 0 w 4562315"/>
              <a:gd name="connsiteY4" fmla="*/ 30917 h 34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2315" h="340372">
                <a:moveTo>
                  <a:pt x="0" y="30917"/>
                </a:moveTo>
                <a:lnTo>
                  <a:pt x="4562315" y="0"/>
                </a:lnTo>
                <a:lnTo>
                  <a:pt x="4512005" y="336734"/>
                </a:lnTo>
                <a:lnTo>
                  <a:pt x="32050" y="340372"/>
                </a:lnTo>
                <a:lnTo>
                  <a:pt x="0" y="3091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 bwMode="gray">
          <a:xfrm>
            <a:off x="5005388" y="6324681"/>
            <a:ext cx="1176821" cy="20002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581" h="323214">
                <a:moveTo>
                  <a:pt x="379208" y="-1"/>
                </a:moveTo>
                <a:lnTo>
                  <a:pt x="4545802" y="53258"/>
                </a:lnTo>
                <a:lnTo>
                  <a:pt x="4670581" y="310948"/>
                </a:lnTo>
                <a:lnTo>
                  <a:pt x="0" y="323214"/>
                </a:lnTo>
                <a:lnTo>
                  <a:pt x="379208" y="-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 bwMode="gray">
          <a:xfrm>
            <a:off x="6168128" y="6353255"/>
            <a:ext cx="2467606" cy="16668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574" h="269345">
                <a:moveTo>
                  <a:pt x="0" y="-1"/>
                </a:moveTo>
                <a:lnTo>
                  <a:pt x="5289574" y="22476"/>
                </a:lnTo>
                <a:lnTo>
                  <a:pt x="4715043" y="237841"/>
                </a:lnTo>
                <a:lnTo>
                  <a:pt x="90402" y="269345"/>
                </a:lnTo>
                <a:lnTo>
                  <a:pt x="0" y="-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 bwMode="gray">
          <a:xfrm>
            <a:off x="8417311" y="6360399"/>
            <a:ext cx="593340" cy="149573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3982" h="241689">
                <a:moveTo>
                  <a:pt x="2696066" y="0"/>
                </a:moveTo>
                <a:lnTo>
                  <a:pt x="5883982" y="7086"/>
                </a:lnTo>
                <a:lnTo>
                  <a:pt x="3066102" y="241689"/>
                </a:lnTo>
                <a:lnTo>
                  <a:pt x="0" y="238564"/>
                </a:lnTo>
                <a:lnTo>
                  <a:pt x="269606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 bwMode="gray">
          <a:xfrm>
            <a:off x="8162518" y="6362780"/>
            <a:ext cx="980697" cy="49521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  <a:gd name="connsiteX0" fmla="*/ 783321 w 5883982"/>
              <a:gd name="connsiteY0" fmla="*/ 0 h 238076"/>
              <a:gd name="connsiteX1" fmla="*/ 5883982 w 5883982"/>
              <a:gd name="connsiteY1" fmla="*/ 3473 h 238076"/>
              <a:gd name="connsiteX2" fmla="*/ 3066102 w 5883982"/>
              <a:gd name="connsiteY2" fmla="*/ 238076 h 238076"/>
              <a:gd name="connsiteX3" fmla="*/ 0 w 5883982"/>
              <a:gd name="connsiteY3" fmla="*/ 234951 h 238076"/>
              <a:gd name="connsiteX4" fmla="*/ 783321 w 5883982"/>
              <a:gd name="connsiteY4" fmla="*/ 0 h 238076"/>
              <a:gd name="connsiteX0" fmla="*/ 736088 w 5836749"/>
              <a:gd name="connsiteY0" fmla="*/ 0 h 238076"/>
              <a:gd name="connsiteX1" fmla="*/ 5836749 w 5836749"/>
              <a:gd name="connsiteY1" fmla="*/ 3473 h 238076"/>
              <a:gd name="connsiteX2" fmla="*/ 3018869 w 5836749"/>
              <a:gd name="connsiteY2" fmla="*/ 238076 h 238076"/>
              <a:gd name="connsiteX3" fmla="*/ 0 w 5836749"/>
              <a:gd name="connsiteY3" fmla="*/ 234951 h 238076"/>
              <a:gd name="connsiteX4" fmla="*/ 736088 w 5836749"/>
              <a:gd name="connsiteY4" fmla="*/ 0 h 238076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9725290 w 9725290"/>
              <a:gd name="connsiteY2" fmla="*/ 234464 h 234951"/>
              <a:gd name="connsiteX3" fmla="*/ 0 w 9725290"/>
              <a:gd name="connsiteY3" fmla="*/ 234951 h 234951"/>
              <a:gd name="connsiteX4" fmla="*/ 736088 w 9725290"/>
              <a:gd name="connsiteY4" fmla="*/ 0 h 234951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7111899 w 9725290"/>
              <a:gd name="connsiteY2" fmla="*/ 75858 h 234951"/>
              <a:gd name="connsiteX3" fmla="*/ 9725290 w 9725290"/>
              <a:gd name="connsiteY3" fmla="*/ 234464 h 234951"/>
              <a:gd name="connsiteX4" fmla="*/ 0 w 9725290"/>
              <a:gd name="connsiteY4" fmla="*/ 234951 h 234951"/>
              <a:gd name="connsiteX5" fmla="*/ 736088 w 9725290"/>
              <a:gd name="connsiteY5" fmla="*/ 0 h 234951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709463 w 9725290"/>
              <a:gd name="connsiteY2" fmla="*/ 0 h 368609"/>
              <a:gd name="connsiteX3" fmla="*/ 9725290 w 9725290"/>
              <a:gd name="connsiteY3" fmla="*/ 368122 h 368609"/>
              <a:gd name="connsiteX4" fmla="*/ 0 w 9725290"/>
              <a:gd name="connsiteY4" fmla="*/ 368609 h 368609"/>
              <a:gd name="connsiteX5" fmla="*/ 736088 w 9725290"/>
              <a:gd name="connsiteY5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7843941 w 9725290"/>
              <a:gd name="connsiteY2" fmla="*/ 63216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718680 w 9725290"/>
              <a:gd name="connsiteY1" fmla="*/ 135325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25290" h="368609">
                <a:moveTo>
                  <a:pt x="736088" y="133658"/>
                </a:moveTo>
                <a:lnTo>
                  <a:pt x="5718680" y="135325"/>
                </a:lnTo>
                <a:lnTo>
                  <a:pt x="9071878" y="1807"/>
                </a:lnTo>
                <a:lnTo>
                  <a:pt x="9709463" y="0"/>
                </a:lnTo>
                <a:lnTo>
                  <a:pt x="9725290" y="368122"/>
                </a:lnTo>
                <a:lnTo>
                  <a:pt x="0" y="368609"/>
                </a:lnTo>
                <a:lnTo>
                  <a:pt x="736088" y="13365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73152" y="6583680"/>
            <a:ext cx="213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670048" y="6583680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8302752" y="6583680"/>
            <a:ext cx="457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0278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tx2"/>
        </a:buClr>
        <a:buSzPct val="90000"/>
        <a:buFont typeface="Wingdings 3" pitchFamily="18" charset="2"/>
        <a:buChar char="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656" y="2173986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ko-KR" altLang="en-US" sz="6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226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26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35926" y="968579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알고리즘 표현 방법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4" name="직사각형 3">
            <a:extLst>
              <a:ext uri="{FF2B5EF4-FFF2-40B4-BE49-F238E27FC236}">
                <a16:creationId xmlns:a16="http://schemas.microsoft.com/office/drawing/2014/main" id="{22DA3BCF-C381-92BD-97DD-E2FE8436F0DD}"/>
              </a:ext>
            </a:extLst>
          </p:cNvPr>
          <p:cNvSpPr/>
          <p:nvPr/>
        </p:nvSpPr>
        <p:spPr>
          <a:xfrm>
            <a:off x="647527" y="1642468"/>
            <a:ext cx="7920000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en-US" altLang="ko-KR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(1) </a:t>
            </a: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순서도</a:t>
            </a:r>
            <a:endParaRPr lang="en-US" altLang="ko-KR" sz="32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822AAAA7-D3AA-5E01-9948-B76BA78F73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539" y="2231931"/>
            <a:ext cx="7293216" cy="3683408"/>
          </a:xfrm>
          <a:prstGeom prst="rect">
            <a:avLst/>
          </a:prstGeom>
        </p:spPr>
      </p:pic>
      <p:sp>
        <p:nvSpPr>
          <p:cNvPr id="10" name="텍스트 개체 틀 1">
            <a:extLst>
              <a:ext uri="{FF2B5EF4-FFF2-40B4-BE49-F238E27FC236}">
                <a16:creationId xmlns:a16="http://schemas.microsoft.com/office/drawing/2014/main" id="{8E7BAA9D-D97B-89A6-4FE4-67ECD4EB46E8}"/>
              </a:ext>
            </a:extLst>
          </p:cNvPr>
          <p:cNvSpPr txBox="1">
            <a:spLocks/>
          </p:cNvSpPr>
          <p:nvPr/>
        </p:nvSpPr>
        <p:spPr bwMode="auto">
          <a:xfrm>
            <a:off x="3119487" y="5933634"/>
            <a:ext cx="32816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순서도 도형의 의미와 예시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B2FBB50-7448-A1DA-A272-56863E2D0F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B35D926-BE5D-1F45-1169-D81979A705D4}"/>
              </a:ext>
            </a:extLst>
          </p:cNvPr>
          <p:cNvSpPr txBox="1"/>
          <p:nvPr/>
        </p:nvSpPr>
        <p:spPr>
          <a:xfrm>
            <a:off x="1095643" y="261404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5AB2FD-E5DD-B4EB-309E-F22AF52D56F5}"/>
              </a:ext>
            </a:extLst>
          </p:cNvPr>
          <p:cNvSpPr txBox="1"/>
          <p:nvPr/>
        </p:nvSpPr>
        <p:spPr>
          <a:xfrm>
            <a:off x="240413" y="191908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89842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26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714571" y="2341575"/>
            <a:ext cx="7920000" cy="3276025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의사 코드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(Pseudo Code)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는 일반적으로 사용하는 언어를 프로그램 코드처럼 사용해서 알고리즘을 표현한 것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컴퓨터로 바로 실행할 수 없음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특정 프로그래밍 언어 프로그램을 작성하기 전 알고리즘을 어림잡아 표현하는 데 사용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15988" y="973571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알고리즘 표현 방법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4" name="직사각형 3">
            <a:extLst>
              <a:ext uri="{FF2B5EF4-FFF2-40B4-BE49-F238E27FC236}">
                <a16:creationId xmlns:a16="http://schemas.microsoft.com/office/drawing/2014/main" id="{22DA3BCF-C381-92BD-97DD-E2FE8436F0DD}"/>
              </a:ext>
            </a:extLst>
          </p:cNvPr>
          <p:cNvSpPr/>
          <p:nvPr/>
        </p:nvSpPr>
        <p:spPr>
          <a:xfrm>
            <a:off x="671025" y="1707527"/>
            <a:ext cx="7920000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en-US" altLang="ko-KR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(2) </a:t>
            </a: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의사 코드</a:t>
            </a:r>
            <a:endParaRPr lang="en-US" altLang="ko-KR" sz="32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" name="그림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E200153-61B2-0B69-4DE6-56A816E3B9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9C5D0B7-8ED9-4662-1F3F-C2CB76A267DE}"/>
              </a:ext>
            </a:extLst>
          </p:cNvPr>
          <p:cNvSpPr txBox="1"/>
          <p:nvPr/>
        </p:nvSpPr>
        <p:spPr>
          <a:xfrm>
            <a:off x="1095643" y="261404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A0A9A5-9639-C933-6EB0-42A67AC6A679}"/>
              </a:ext>
            </a:extLst>
          </p:cNvPr>
          <p:cNvSpPr txBox="1"/>
          <p:nvPr/>
        </p:nvSpPr>
        <p:spPr>
          <a:xfrm>
            <a:off x="240413" y="191908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007258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26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35705" y="1005389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알고리즘 표현 방법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4" name="직사각형 3">
            <a:extLst>
              <a:ext uri="{FF2B5EF4-FFF2-40B4-BE49-F238E27FC236}">
                <a16:creationId xmlns:a16="http://schemas.microsoft.com/office/drawing/2014/main" id="{22DA3BCF-C381-92BD-97DD-E2FE8436F0DD}"/>
              </a:ext>
            </a:extLst>
          </p:cNvPr>
          <p:cNvSpPr/>
          <p:nvPr/>
        </p:nvSpPr>
        <p:spPr>
          <a:xfrm>
            <a:off x="647424" y="1690400"/>
            <a:ext cx="7920000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en-US" altLang="ko-KR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(2) </a:t>
            </a: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의사 코드</a:t>
            </a:r>
            <a:endParaRPr lang="en-US" altLang="ko-KR" sz="32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7A2A6E4-7C59-8CBB-596A-AB65781F1E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CD7DC88-33A6-AA6A-6628-55E2CAF847C0}"/>
              </a:ext>
            </a:extLst>
          </p:cNvPr>
          <p:cNvSpPr txBox="1"/>
          <p:nvPr/>
        </p:nvSpPr>
        <p:spPr>
          <a:xfrm>
            <a:off x="1095643" y="261404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DD06B35-5761-6EAA-8C7D-A1478FAA0624}"/>
              </a:ext>
            </a:extLst>
          </p:cNvPr>
          <p:cNvSpPr txBox="1"/>
          <p:nvPr/>
        </p:nvSpPr>
        <p:spPr>
          <a:xfrm>
            <a:off x="240413" y="191908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6CB157B7-B3D8-D277-D26E-CC0AB6E585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6182" y="2332218"/>
            <a:ext cx="7048591" cy="2493355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B3A8ADC5-0D7E-B616-C7B9-5F487958AA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2190" y="4750489"/>
            <a:ext cx="6980282" cy="134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3711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27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707783" y="2363953"/>
            <a:ext cx="7920000" cy="3278846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컴퓨터가 실행할 수 있는 프로그래밍 언어를 이용해서 알고리즘 표현 가능</a:t>
            </a:r>
            <a:endParaRPr lang="en-US" altLang="ko-KR" sz="31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특정 프로그래밍 언어에 맞는 문법과 규칙에 따라 알고리즘을 표현</a:t>
            </a:r>
            <a:r>
              <a:rPr lang="en-US" altLang="ko-KR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컴퓨터를 통해서 바로 실행</a:t>
            </a:r>
            <a:r>
              <a:rPr lang="en-US" altLang="ko-KR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algn="just">
              <a:lnSpc>
                <a:spcPts val="4200"/>
              </a:lnSpc>
              <a:buSzPct val="70000"/>
            </a:pPr>
            <a:endParaRPr lang="en-US" altLang="ko-KR" sz="31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46488" y="996458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알고리즘 표현 방법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4" name="직사각형 3">
            <a:extLst>
              <a:ext uri="{FF2B5EF4-FFF2-40B4-BE49-F238E27FC236}">
                <a16:creationId xmlns:a16="http://schemas.microsoft.com/office/drawing/2014/main" id="{22DA3BCF-C381-92BD-97DD-E2FE8436F0DD}"/>
              </a:ext>
            </a:extLst>
          </p:cNvPr>
          <p:cNvSpPr/>
          <p:nvPr/>
        </p:nvSpPr>
        <p:spPr>
          <a:xfrm>
            <a:off x="629401" y="1689025"/>
            <a:ext cx="7920000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en-US" altLang="ko-KR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(3) </a:t>
            </a: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프로그래밍 언어</a:t>
            </a:r>
            <a:endParaRPr lang="en-US" altLang="ko-KR" sz="32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" name="그림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504110C-2744-9F68-163A-839EBDB277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757D9A6-697B-6332-852F-14A35152A767}"/>
              </a:ext>
            </a:extLst>
          </p:cNvPr>
          <p:cNvSpPr txBox="1"/>
          <p:nvPr/>
        </p:nvSpPr>
        <p:spPr>
          <a:xfrm>
            <a:off x="1095643" y="261404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C28EC9-52D8-2499-1D83-4A81FFD50498}"/>
              </a:ext>
            </a:extLst>
          </p:cNvPr>
          <p:cNvSpPr txBox="1"/>
          <p:nvPr/>
        </p:nvSpPr>
        <p:spPr>
          <a:xfrm>
            <a:off x="240413" y="191908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129159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27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18508" y="991852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알고리즘 표현 방법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4" name="직사각형 3">
            <a:extLst>
              <a:ext uri="{FF2B5EF4-FFF2-40B4-BE49-F238E27FC236}">
                <a16:creationId xmlns:a16="http://schemas.microsoft.com/office/drawing/2014/main" id="{22DA3BCF-C381-92BD-97DD-E2FE8436F0DD}"/>
              </a:ext>
            </a:extLst>
          </p:cNvPr>
          <p:cNvSpPr/>
          <p:nvPr/>
        </p:nvSpPr>
        <p:spPr>
          <a:xfrm>
            <a:off x="681671" y="1699478"/>
            <a:ext cx="7925906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en-US" altLang="ko-KR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(3) </a:t>
            </a: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프로그래밍 언어</a:t>
            </a:r>
            <a:r>
              <a:rPr lang="en-US" altLang="ko-KR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32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5AF06BF-F748-1202-DC33-0FF45088AD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EF8078-9E6E-0BDD-347C-CE2904C8D382}"/>
              </a:ext>
            </a:extLst>
          </p:cNvPr>
          <p:cNvSpPr txBox="1"/>
          <p:nvPr/>
        </p:nvSpPr>
        <p:spPr>
          <a:xfrm>
            <a:off x="1095643" y="261404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84FD67-42FF-760F-FD2D-58DE7129A544}"/>
              </a:ext>
            </a:extLst>
          </p:cNvPr>
          <p:cNvSpPr txBox="1"/>
          <p:nvPr/>
        </p:nvSpPr>
        <p:spPr>
          <a:xfrm>
            <a:off x="240413" y="191908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3D5BF635-AEED-25F1-65EB-2535B9D1A6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1509" y="2344634"/>
            <a:ext cx="3181793" cy="3976399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EBDFFC24-E94A-EDB2-20CC-7BB54C9ECC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61510" y="2005344"/>
            <a:ext cx="3181794" cy="304843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B1DC45DA-4D50-C2E3-722F-33BCDBBD1530}"/>
              </a:ext>
            </a:extLst>
          </p:cNvPr>
          <p:cNvSpPr/>
          <p:nvPr/>
        </p:nvSpPr>
        <p:spPr>
          <a:xfrm>
            <a:off x="725201" y="2363953"/>
            <a:ext cx="3942598" cy="2201628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6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두 정수를 </a:t>
            </a:r>
            <a:r>
              <a:rPr lang="ko-KR" altLang="en-US" sz="3000" dirty="0" err="1">
                <a:solidFill>
                  <a:schemeClr val="tx1"/>
                </a:solidFill>
                <a:latin typeface="+mj-ea"/>
                <a:ea typeface="+mj-ea"/>
              </a:rPr>
              <a:t>입력받아</a:t>
            </a:r>
            <a:r>
              <a:rPr lang="ko-KR" altLang="en-US" sz="300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ko-KR" altLang="en-US" sz="3000" dirty="0" err="1">
                <a:solidFill>
                  <a:schemeClr val="tx1"/>
                </a:solidFill>
                <a:latin typeface="+mj-ea"/>
                <a:ea typeface="+mj-ea"/>
              </a:rPr>
              <a:t>차잇값을</a:t>
            </a:r>
            <a:r>
              <a:rPr lang="ko-KR" altLang="en-US" sz="3000" dirty="0">
                <a:solidFill>
                  <a:schemeClr val="tx1"/>
                </a:solidFill>
                <a:latin typeface="+mj-ea"/>
                <a:ea typeface="+mj-ea"/>
              </a:rPr>
              <a:t> 계산하는 알고리즘을 표현한 </a:t>
            </a:r>
            <a:r>
              <a:rPr lang="en-US" altLang="ko-KR" sz="3000" dirty="0">
                <a:solidFill>
                  <a:schemeClr val="tx1"/>
                </a:solidFill>
                <a:latin typeface="+mj-ea"/>
                <a:ea typeface="+mj-ea"/>
              </a:rPr>
              <a:t>C</a:t>
            </a:r>
            <a:r>
              <a:rPr lang="ko-KR" altLang="en-US" sz="3000" dirty="0">
                <a:solidFill>
                  <a:schemeClr val="tx1"/>
                </a:solidFill>
                <a:latin typeface="+mj-ea"/>
                <a:ea typeface="+mj-ea"/>
              </a:rPr>
              <a:t>언어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740176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27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7217" y="961398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알고리즘 표현 방법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pic>
        <p:nvPicPr>
          <p:cNvPr id="10" name="그림 9">
            <a:extLst>
              <a:ext uri="{FF2B5EF4-FFF2-40B4-BE49-F238E27FC236}">
                <a16:creationId xmlns:a16="http://schemas.microsoft.com/office/drawing/2014/main" id="{892C697F-65EC-C563-351D-C7504AB016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52" y="1829474"/>
            <a:ext cx="594361" cy="51816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46B2C118-3532-4847-6972-64C4770599A3}"/>
              </a:ext>
            </a:extLst>
          </p:cNvPr>
          <p:cNvSpPr txBox="1"/>
          <p:nvPr/>
        </p:nvSpPr>
        <p:spPr>
          <a:xfrm>
            <a:off x="1227670" y="1761841"/>
            <a:ext cx="764069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ko-KR" altLang="en-US" sz="2800" b="0" i="0" u="none" strike="noStrike" baseline="0" dirty="0">
                <a:latin typeface="+mj-ea"/>
                <a:ea typeface="+mj-ea"/>
              </a:rPr>
              <a:t>두 개의 자연수 </a:t>
            </a:r>
            <a:r>
              <a:rPr lang="en-US" altLang="ko-KR" sz="2800" b="0" i="0" u="none" strike="noStrike" baseline="0" dirty="0">
                <a:latin typeface="+mj-ea"/>
                <a:ea typeface="+mj-ea"/>
              </a:rPr>
              <a:t>a, b</a:t>
            </a:r>
            <a:r>
              <a:rPr lang="ko-KR" altLang="en-US" sz="2800" b="0" i="0" u="none" strike="noStrike" baseline="0" dirty="0">
                <a:latin typeface="+mj-ea"/>
                <a:ea typeface="+mj-ea"/>
              </a:rPr>
              <a:t>의 최대 공약수를 출력하는  알고리즘을 표현해 보자</a:t>
            </a:r>
            <a:r>
              <a:rPr lang="en-US" altLang="ko-KR" sz="2800" b="0" i="0" u="none" strike="noStrike" baseline="0" dirty="0">
                <a:latin typeface="+mj-ea"/>
                <a:ea typeface="+mj-ea"/>
              </a:rPr>
              <a:t>.</a:t>
            </a:r>
            <a:endParaRPr lang="ko-KR" altLang="en-US" sz="2800" dirty="0">
              <a:latin typeface="+mj-ea"/>
              <a:ea typeface="+mj-ea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6BD8BCC1-C9E7-A63C-0A11-61E5BE5FDA52}"/>
              </a:ext>
            </a:extLst>
          </p:cNvPr>
          <p:cNvSpPr/>
          <p:nvPr/>
        </p:nvSpPr>
        <p:spPr>
          <a:xfrm>
            <a:off x="898292" y="2941214"/>
            <a:ext cx="7827698" cy="327320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buSzPct val="70000"/>
            </a:pPr>
            <a:r>
              <a:rPr lang="ko-KR" altLang="en-US" sz="30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유클리드 알고리즘</a:t>
            </a:r>
            <a:r>
              <a:rPr lang="en-US" altLang="ko-KR" sz="300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4"/>
              </a:buBlip>
            </a:pPr>
            <a:r>
              <a:rPr lang="ko-KR" altLang="en-US" sz="3000" spc="-150" dirty="0">
                <a:solidFill>
                  <a:schemeClr val="tx1"/>
                </a:solidFill>
                <a:latin typeface="+mj-ea"/>
                <a:ea typeface="+mj-ea"/>
              </a:rPr>
              <a:t>최초의 알고리즘</a:t>
            </a:r>
            <a:endParaRPr lang="en-US" altLang="ko-KR" sz="3000" spc="-15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4"/>
              </a:buBlip>
            </a:pPr>
            <a:r>
              <a:rPr lang="ko-KR" altLang="en-US" sz="3000" spc="-150" dirty="0">
                <a:solidFill>
                  <a:schemeClr val="tx1"/>
                </a:solidFill>
                <a:latin typeface="+mj-ea"/>
                <a:ea typeface="+mj-ea"/>
              </a:rPr>
              <a:t>두 자연수 </a:t>
            </a:r>
            <a:r>
              <a:rPr lang="en-US" altLang="ko-KR" sz="3000" spc="-150" dirty="0">
                <a:solidFill>
                  <a:schemeClr val="tx1"/>
                </a:solidFill>
                <a:latin typeface="+mj-ea"/>
                <a:ea typeface="+mj-ea"/>
              </a:rPr>
              <a:t>a</a:t>
            </a:r>
            <a:r>
              <a:rPr lang="ko-KR" altLang="en-US" sz="3000" spc="-150" dirty="0">
                <a:solidFill>
                  <a:schemeClr val="tx1"/>
                </a:solidFill>
                <a:latin typeface="+mj-ea"/>
                <a:ea typeface="+mj-ea"/>
              </a:rPr>
              <a:t>와 </a:t>
            </a:r>
            <a:r>
              <a:rPr lang="en-US" altLang="ko-KR" sz="3000" spc="-150" dirty="0">
                <a:solidFill>
                  <a:schemeClr val="tx1"/>
                </a:solidFill>
                <a:latin typeface="+mj-ea"/>
                <a:ea typeface="+mj-ea"/>
              </a:rPr>
              <a:t>b</a:t>
            </a:r>
            <a:r>
              <a:rPr lang="ko-KR" altLang="en-US" sz="3000" spc="-150" dirty="0">
                <a:solidFill>
                  <a:schemeClr val="tx1"/>
                </a:solidFill>
                <a:latin typeface="+mj-ea"/>
                <a:ea typeface="+mj-ea"/>
              </a:rPr>
              <a:t>의 최대 공약수를 찾는 방법</a:t>
            </a:r>
            <a:endParaRPr lang="en-US" altLang="ko-KR" sz="3000" spc="-15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4"/>
              </a:buBlip>
            </a:pP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a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와 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b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로 나눈 나머지가 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r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일 때 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a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와 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b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의 최대 공약수가 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b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와 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r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의</a:t>
            </a:r>
            <a:r>
              <a:rPr lang="en-US" altLang="ko-KR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최대 공약수와 같음을 활용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C8DB22E-B04F-D61C-9040-6779B74DF2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AC12824-8EFD-E906-0EB3-61206A604A13}"/>
              </a:ext>
            </a:extLst>
          </p:cNvPr>
          <p:cNvSpPr txBox="1"/>
          <p:nvPr/>
        </p:nvSpPr>
        <p:spPr>
          <a:xfrm>
            <a:off x="1095643" y="261404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F4B54E-0CE6-B6C4-A814-02D44ED57536}"/>
              </a:ext>
            </a:extLst>
          </p:cNvPr>
          <p:cNvSpPr txBox="1"/>
          <p:nvPr/>
        </p:nvSpPr>
        <p:spPr>
          <a:xfrm>
            <a:off x="240413" y="191908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094938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27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53629" y="967292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알고리즘 표현 방법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6" name="텍스트 개체 틀 1">
            <a:extLst>
              <a:ext uri="{FF2B5EF4-FFF2-40B4-BE49-F238E27FC236}">
                <a16:creationId xmlns:a16="http://schemas.microsoft.com/office/drawing/2014/main" id="{3B954A4A-ACFF-C734-5CAB-1AD1C0007891}"/>
              </a:ext>
            </a:extLst>
          </p:cNvPr>
          <p:cNvSpPr txBox="1">
            <a:spLocks/>
          </p:cNvSpPr>
          <p:nvPr/>
        </p:nvSpPr>
        <p:spPr bwMode="auto">
          <a:xfrm>
            <a:off x="2773070" y="6041279"/>
            <a:ext cx="3031599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sz="1700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sz="1700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유클리드 알고리즘의 표현</a:t>
            </a:r>
            <a:endParaRPr kumimoji="0" lang="ko-KR" altLang="en-US" sz="17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A3E765A-9240-7A63-E739-0A684486D6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0F49EE4-2E1B-F5AA-C6C7-6BE585B49CF6}"/>
              </a:ext>
            </a:extLst>
          </p:cNvPr>
          <p:cNvSpPr txBox="1"/>
          <p:nvPr/>
        </p:nvSpPr>
        <p:spPr>
          <a:xfrm>
            <a:off x="1095643" y="261404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7816EC-22D1-EDB1-CCE1-070EA0118EBB}"/>
              </a:ext>
            </a:extLst>
          </p:cNvPr>
          <p:cNvSpPr txBox="1"/>
          <p:nvPr/>
        </p:nvSpPr>
        <p:spPr>
          <a:xfrm>
            <a:off x="240413" y="191908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ECE05C32-D2F3-DBC7-D60C-C5B54D9C19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5629" y="1791467"/>
            <a:ext cx="6791127" cy="42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9821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451545" y="155248"/>
            <a:ext cx="6220188" cy="90227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28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BBD192A-64A1-8D8A-500A-4C11528E1C59}"/>
              </a:ext>
            </a:extLst>
          </p:cNvPr>
          <p:cNvGrpSpPr/>
          <p:nvPr/>
        </p:nvGrpSpPr>
        <p:grpSpPr>
          <a:xfrm>
            <a:off x="112455" y="164468"/>
            <a:ext cx="2960761" cy="744776"/>
            <a:chOff x="444158" y="1402626"/>
            <a:chExt cx="2960761" cy="744776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747442" y="1561601"/>
              <a:ext cx="2657477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요약 정리 </a:t>
              </a:r>
              <a:endParaRPr lang="en-US" altLang="ko-K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23021E33-D0F7-FB3B-1B12-F9BAF9FF7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158" y="1402626"/>
              <a:ext cx="339090" cy="610159"/>
            </a:xfrm>
            <a:prstGeom prst="rect">
              <a:avLst/>
            </a:prstGeom>
          </p:spPr>
        </p:pic>
      </p:grp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81637F8E-4B38-28E6-7845-7BD6181F6B89}"/>
              </a:ext>
            </a:extLst>
          </p:cNvPr>
          <p:cNvSpPr/>
          <p:nvPr/>
        </p:nvSpPr>
        <p:spPr>
          <a:xfrm>
            <a:off x="599977" y="1151751"/>
            <a:ext cx="8030218" cy="470898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프로그램을 빠르고 효과적으로 개발하기 위하여 ‘요구 사항 분석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설계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구현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테스트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유지 </a:t>
            </a:r>
            <a:r>
              <a:rPr lang="ko-KR" altLang="en-US" sz="3000" b="0" i="0" u="none" strike="noStrike" spc="-150" baseline="0" dirty="0" err="1">
                <a:solidFill>
                  <a:schemeClr val="tx1"/>
                </a:solidFill>
                <a:latin typeface="+mj-ea"/>
                <a:ea typeface="+mj-ea"/>
              </a:rPr>
              <a:t>보수’의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프로그래밍 단계를 거친다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알고리즘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(algorithm)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은 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9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세기 페르시아 수학자인 </a:t>
            </a:r>
            <a:r>
              <a:rPr lang="ko-KR" altLang="en-US" sz="3000" b="0" i="0" u="none" strike="noStrike" spc="-150" baseline="0" dirty="0" err="1">
                <a:solidFill>
                  <a:schemeClr val="tx1"/>
                </a:solidFill>
                <a:latin typeface="+mj-ea"/>
                <a:ea typeface="+mj-ea"/>
              </a:rPr>
              <a:t>알콰리즈미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(Muhammad ibn Musa al-Khwarizmi)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의 이름에서 유래한 말로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어떤 문제의 해결을 위하여 계산을 수행하는 절차나 작업의 과정을 말한다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알고리즘은 순서도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의사 코드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프로그래밍 언어 등을 사용해서 표현한다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F016D7C-BB56-4852-A9A3-6DF21DDEAE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5574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483171" y="184421"/>
            <a:ext cx="6327204" cy="61700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28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BBD192A-64A1-8D8A-500A-4C11528E1C59}"/>
              </a:ext>
            </a:extLst>
          </p:cNvPr>
          <p:cNvGrpSpPr/>
          <p:nvPr/>
        </p:nvGrpSpPr>
        <p:grpSpPr>
          <a:xfrm>
            <a:off x="144081" y="184420"/>
            <a:ext cx="2927504" cy="725420"/>
            <a:chOff x="451288" y="1219078"/>
            <a:chExt cx="2927504" cy="725420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775145" y="1358697"/>
              <a:ext cx="2603647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요약 정리 </a:t>
              </a:r>
              <a:endParaRPr lang="en-US" altLang="ko-K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23021E33-D0F7-FB3B-1B12-F9BAF9FF7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288" y="1219078"/>
              <a:ext cx="339090" cy="610159"/>
            </a:xfrm>
            <a:prstGeom prst="rect">
              <a:avLst/>
            </a:prstGeom>
          </p:spPr>
        </p:pic>
      </p:grp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81637F8E-4B38-28E6-7845-7BD6181F6B89}"/>
              </a:ext>
            </a:extLst>
          </p:cNvPr>
          <p:cNvSpPr/>
          <p:nvPr/>
        </p:nvSpPr>
        <p:spPr>
          <a:xfrm>
            <a:off x="600890" y="1186594"/>
            <a:ext cx="8020596" cy="390876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순서도는 특별한 작업이나 처리를 의미하는 여러 가지 도형과 흐름선을 사용해서 알고리즘을 표현한 것이다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의사 코드는 일반적으로 사용하는 언어를 프로그램 코드처럼 사용해서 알고리즘을 표현한 것이다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컴퓨터가 실행할 수 있는 프로그래밍 언어를 이용해서 알고리즘을 표현할 수 있다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7A366FB-50E7-F060-1A1D-D32C340C24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6061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91CB2D81-A623-D3FB-41DA-1B80080185B7}"/>
              </a:ext>
            </a:extLst>
          </p:cNvPr>
          <p:cNvSpPr txBox="1"/>
          <p:nvPr/>
        </p:nvSpPr>
        <p:spPr>
          <a:xfrm>
            <a:off x="425851" y="189790"/>
            <a:ext cx="6453295" cy="26429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28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4BFFDD1E-10D6-EB59-2983-54F27D895836}"/>
              </a:ext>
            </a:extLst>
          </p:cNvPr>
          <p:cNvSpPr/>
          <p:nvPr/>
        </p:nvSpPr>
        <p:spPr>
          <a:xfrm>
            <a:off x="887504" y="223024"/>
            <a:ext cx="3041378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ko-KR" altLang="en-US" sz="3200" b="1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자기 평가 </a:t>
            </a:r>
            <a:endParaRPr lang="en-US" altLang="ko-KR" sz="3200" b="1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10CEBCB3-4A8D-5952-A82F-4FE9909944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1599" y="143489"/>
            <a:ext cx="662506" cy="1415893"/>
          </a:xfrm>
          <a:prstGeom prst="rect">
            <a:avLst/>
          </a:prstGeom>
        </p:spPr>
      </p:pic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D0A4D6A7-443D-ED64-58CF-D3C03878CA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978627"/>
              </p:ext>
            </p:extLst>
          </p:nvPr>
        </p:nvGraphicFramePr>
        <p:xfrm>
          <a:off x="719409" y="1226719"/>
          <a:ext cx="8140245" cy="503340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34429">
                  <a:extLst>
                    <a:ext uri="{9D8B030D-6E8A-4147-A177-3AD203B41FA5}">
                      <a16:colId xmlns:a16="http://schemas.microsoft.com/office/drawing/2014/main" val="4110536441"/>
                    </a:ext>
                  </a:extLst>
                </a:gridCol>
                <a:gridCol w="4707180">
                  <a:extLst>
                    <a:ext uri="{9D8B030D-6E8A-4147-A177-3AD203B41FA5}">
                      <a16:colId xmlns:a16="http://schemas.microsoft.com/office/drawing/2014/main" val="1709083301"/>
                    </a:ext>
                  </a:extLst>
                </a:gridCol>
                <a:gridCol w="735515">
                  <a:extLst>
                    <a:ext uri="{9D8B030D-6E8A-4147-A177-3AD203B41FA5}">
                      <a16:colId xmlns:a16="http://schemas.microsoft.com/office/drawing/2014/main" val="1332238308"/>
                    </a:ext>
                  </a:extLst>
                </a:gridCol>
                <a:gridCol w="740521">
                  <a:extLst>
                    <a:ext uri="{9D8B030D-6E8A-4147-A177-3AD203B41FA5}">
                      <a16:colId xmlns:a16="http://schemas.microsoft.com/office/drawing/2014/main" val="2261390443"/>
                    </a:ext>
                  </a:extLst>
                </a:gridCol>
                <a:gridCol w="622600">
                  <a:extLst>
                    <a:ext uri="{9D8B030D-6E8A-4147-A177-3AD203B41FA5}">
                      <a16:colId xmlns:a16="http://schemas.microsoft.com/office/drawing/2014/main" val="1133529188"/>
                    </a:ext>
                  </a:extLst>
                </a:gridCol>
              </a:tblGrid>
              <a:tr h="447051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범주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 항목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성취도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013527"/>
                  </a:ext>
                </a:extLst>
              </a:tr>
              <a:tr h="53829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0463368"/>
                  </a:ext>
                </a:extLst>
              </a:tr>
              <a:tr h="1810525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지식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·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이해</a:t>
                      </a:r>
                      <a:endParaRPr lang="ko-KR" alt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5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프로그램을 효율적으로 개발하기 위한 체계적인 절차와 단계별로 유의해야 할 사항을 설명할 수 있다</a:t>
                      </a:r>
                      <a:r>
                        <a:rPr lang="en-US" altLang="ko-KR" sz="25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25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0127770"/>
                  </a:ext>
                </a:extLst>
              </a:tr>
              <a:tr h="2237536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과정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·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기능</a:t>
                      </a:r>
                      <a:endParaRPr lang="ko-KR" alt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25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주어진 문제를 해결하기 위한 알고리즘의 개념을 알고</a:t>
                      </a:r>
                      <a:r>
                        <a:rPr lang="en-US" altLang="ko-KR" sz="25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5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순서도 또는 의사 코드 등을 이용하여 문제를 해결하는 알고리즘을 작성할 수 있다</a:t>
                      </a:r>
                      <a:r>
                        <a:rPr lang="en-US" altLang="ko-KR" sz="25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25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563068"/>
                  </a:ext>
                </a:extLst>
              </a:tr>
            </a:tbl>
          </a:graphicData>
        </a:graphic>
      </p:graphicFrame>
      <p:grpSp>
        <p:nvGrpSpPr>
          <p:cNvPr id="4" name="그룹 3">
            <a:extLst>
              <a:ext uri="{FF2B5EF4-FFF2-40B4-BE49-F238E27FC236}">
                <a16:creationId xmlns:a16="http://schemas.microsoft.com/office/drawing/2014/main" id="{2A883C30-1B45-2CC6-1DBA-6A41CD1E6617}"/>
              </a:ext>
            </a:extLst>
          </p:cNvPr>
          <p:cNvGrpSpPr/>
          <p:nvPr/>
        </p:nvGrpSpPr>
        <p:grpSpPr>
          <a:xfrm>
            <a:off x="6972151" y="1749813"/>
            <a:ext cx="1762621" cy="418622"/>
            <a:chOff x="6697936" y="2221468"/>
            <a:chExt cx="1860251" cy="439477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DA8D7922-0926-11A8-2BDB-6B00D091BC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7936" y="2237272"/>
              <a:ext cx="396241" cy="423673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035F2FA8-EED9-702A-8D6D-B8E5AFB627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0301" y="2239750"/>
              <a:ext cx="381001" cy="411481"/>
            </a:xfrm>
            <a:prstGeom prst="rect">
              <a:avLst/>
            </a:prstGeom>
          </p:spPr>
        </p:pic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id="{2607AF8D-C65F-2225-A116-ED689D87A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7187" y="2221468"/>
              <a:ext cx="381000" cy="407791"/>
            </a:xfrm>
            <a:prstGeom prst="rect">
              <a:avLst/>
            </a:prstGeom>
          </p:spPr>
        </p:pic>
      </p:grp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ACEF1A-530D-145D-334C-7A663DEC10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08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289" y="1033345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en-US" altLang="ko-KR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I. </a:t>
            </a:r>
            <a:r>
              <a:rPr lang="ko-KR" altLang="en-US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프로그래밍의　개요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E511D2E1-6D71-4A51-F41B-24A315A36D7C}"/>
              </a:ext>
            </a:extLst>
          </p:cNvPr>
          <p:cNvGrpSpPr/>
          <p:nvPr/>
        </p:nvGrpSpPr>
        <p:grpSpPr>
          <a:xfrm>
            <a:off x="935174" y="3142129"/>
            <a:ext cx="7273651" cy="756759"/>
            <a:chOff x="1006745" y="1188028"/>
            <a:chExt cx="9698200" cy="1009012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CD4BF4A2-E564-6C8C-1792-2341BFE4AEA0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8" name="사각형: 둥근 모서리 7">
                <a:extLst>
                  <a:ext uri="{FF2B5EF4-FFF2-40B4-BE49-F238E27FC236}">
                    <a16:creationId xmlns:a16="http://schemas.microsoft.com/office/drawing/2014/main" id="{F4952574-3E1F-55FF-B29E-F9994A1052BF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9" name="타원 8">
                <a:extLst>
                  <a:ext uri="{FF2B5EF4-FFF2-40B4-BE49-F238E27FC236}">
                    <a16:creationId xmlns:a16="http://schemas.microsoft.com/office/drawing/2014/main" id="{099FE57A-56EC-2970-01C7-59F2DF2FB60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B74F8BB-3FA2-17CE-F745-B0F0DE39F5EF}"/>
                </a:ext>
              </a:extLst>
            </p:cNvPr>
            <p:cNvSpPr txBox="1"/>
            <p:nvPr/>
          </p:nvSpPr>
          <p:spPr>
            <a:xfrm>
              <a:off x="1006745" y="1188028"/>
              <a:ext cx="1147607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6919626-F237-B710-E66C-B63FCDA80770}"/>
                </a:ext>
              </a:extLst>
            </p:cNvPr>
            <p:cNvSpPr txBox="1"/>
            <p:nvPr/>
          </p:nvSpPr>
          <p:spPr>
            <a:xfrm>
              <a:off x="2204629" y="1401879"/>
              <a:ext cx="412883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kern="700" spc="-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프로그래밍 언어</a:t>
              </a: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E655ECED-C8A7-33ED-6D07-F2B44F22D7CF}"/>
              </a:ext>
            </a:extLst>
          </p:cNvPr>
          <p:cNvGrpSpPr/>
          <p:nvPr/>
        </p:nvGrpSpPr>
        <p:grpSpPr>
          <a:xfrm>
            <a:off x="897466" y="3142868"/>
            <a:ext cx="7280215" cy="756759"/>
            <a:chOff x="997993" y="1188028"/>
            <a:chExt cx="9706952" cy="1009012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C4315EC0-3CEC-3088-4C75-0C171C7925E5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14" name="사각형: 둥근 모서리 13">
                <a:extLst>
                  <a:ext uri="{FF2B5EF4-FFF2-40B4-BE49-F238E27FC236}">
                    <a16:creationId xmlns:a16="http://schemas.microsoft.com/office/drawing/2014/main" id="{3DFDA65C-D873-D34B-AE93-B4E91D37B510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15" name="타원 14">
                <a:extLst>
                  <a:ext uri="{FF2B5EF4-FFF2-40B4-BE49-F238E27FC236}">
                    <a16:creationId xmlns:a16="http://schemas.microsoft.com/office/drawing/2014/main" id="{2907E707-E577-703D-FD52-79B9840E4B39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51066B9-E894-301B-9DA0-541606ACC9EC}"/>
                </a:ext>
              </a:extLst>
            </p:cNvPr>
            <p:cNvSpPr txBox="1"/>
            <p:nvPr/>
          </p:nvSpPr>
          <p:spPr>
            <a:xfrm>
              <a:off x="997993" y="1188028"/>
              <a:ext cx="1156359" cy="94384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4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2</a:t>
              </a:r>
              <a:endParaRPr lang="ko-KR" altLang="en-US" sz="4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85312D3-F8E9-7102-E199-76CAE5A22D45}"/>
                </a:ext>
              </a:extLst>
            </p:cNvPr>
            <p:cNvSpPr txBox="1"/>
            <p:nvPr/>
          </p:nvSpPr>
          <p:spPr>
            <a:xfrm>
              <a:off x="2204629" y="1401879"/>
              <a:ext cx="672262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프로그래밍의 절차와 알고리즘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26791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5B676E-8514-07EB-DA65-8E8B12010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AB989ED8-AA86-27DC-FC26-7D3EC188E84A}"/>
              </a:ext>
            </a:extLst>
          </p:cNvPr>
          <p:cNvSpPr txBox="1"/>
          <p:nvPr/>
        </p:nvSpPr>
        <p:spPr>
          <a:xfrm>
            <a:off x="425851" y="189790"/>
            <a:ext cx="6453295" cy="26429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211E172C-BA91-BC31-9E60-8D0E85743BE7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9A59427C-0E1E-7A31-2C15-604AAA66C668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295D23-4E97-F7A1-B5EF-759426736954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28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9CD480-8A14-A168-C53B-511A4A32311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CEFC1F03-705F-FC10-2770-E8383E2120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FB3AB2AF-10A0-8659-0838-C6002260665D}"/>
              </a:ext>
            </a:extLst>
          </p:cNvPr>
          <p:cNvSpPr/>
          <p:nvPr/>
        </p:nvSpPr>
        <p:spPr>
          <a:xfrm>
            <a:off x="887504" y="223024"/>
            <a:ext cx="3041378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ko-KR" altLang="en-US" sz="3200" b="1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자기 평가 </a:t>
            </a:r>
            <a:endParaRPr lang="en-US" altLang="ko-KR" sz="3200" b="1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95CD6110-6BE5-9D73-B339-72ECD06998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1599" y="143489"/>
            <a:ext cx="662506" cy="1415893"/>
          </a:xfrm>
          <a:prstGeom prst="rect">
            <a:avLst/>
          </a:prstGeom>
        </p:spPr>
      </p:pic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350A2D5B-F971-091F-1BDC-D2DC64DB4A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636884"/>
              </p:ext>
            </p:extLst>
          </p:nvPr>
        </p:nvGraphicFramePr>
        <p:xfrm>
          <a:off x="719409" y="1226718"/>
          <a:ext cx="8140245" cy="295077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34429">
                  <a:extLst>
                    <a:ext uri="{9D8B030D-6E8A-4147-A177-3AD203B41FA5}">
                      <a16:colId xmlns:a16="http://schemas.microsoft.com/office/drawing/2014/main" val="4110536441"/>
                    </a:ext>
                  </a:extLst>
                </a:gridCol>
                <a:gridCol w="4707180">
                  <a:extLst>
                    <a:ext uri="{9D8B030D-6E8A-4147-A177-3AD203B41FA5}">
                      <a16:colId xmlns:a16="http://schemas.microsoft.com/office/drawing/2014/main" val="1709083301"/>
                    </a:ext>
                  </a:extLst>
                </a:gridCol>
                <a:gridCol w="735515">
                  <a:extLst>
                    <a:ext uri="{9D8B030D-6E8A-4147-A177-3AD203B41FA5}">
                      <a16:colId xmlns:a16="http://schemas.microsoft.com/office/drawing/2014/main" val="1332238308"/>
                    </a:ext>
                  </a:extLst>
                </a:gridCol>
                <a:gridCol w="740521">
                  <a:extLst>
                    <a:ext uri="{9D8B030D-6E8A-4147-A177-3AD203B41FA5}">
                      <a16:colId xmlns:a16="http://schemas.microsoft.com/office/drawing/2014/main" val="2261390443"/>
                    </a:ext>
                  </a:extLst>
                </a:gridCol>
                <a:gridCol w="622600">
                  <a:extLst>
                    <a:ext uri="{9D8B030D-6E8A-4147-A177-3AD203B41FA5}">
                      <a16:colId xmlns:a16="http://schemas.microsoft.com/office/drawing/2014/main" val="1133529188"/>
                    </a:ext>
                  </a:extLst>
                </a:gridCol>
              </a:tblGrid>
              <a:tr h="460566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범주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 항목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성취도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013527"/>
                  </a:ext>
                </a:extLst>
              </a:tr>
              <a:tr h="55456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0463368"/>
                  </a:ext>
                </a:extLst>
              </a:tr>
              <a:tr h="193564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가치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·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태도</a:t>
                      </a:r>
                      <a:endParaRPr lang="ko-KR" altLang="en-U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25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순서도</a:t>
                      </a:r>
                      <a:r>
                        <a:rPr lang="en-US" altLang="ko-KR" sz="25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5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의사코드</a:t>
                      </a:r>
                      <a:r>
                        <a:rPr lang="en-US" altLang="ko-KR" sz="25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5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프로그래밍 언어로 표현된 알고리즘을 살펴보고 탐구하려는 능동적인 태도를 보인다</a:t>
                      </a:r>
                      <a:r>
                        <a:rPr lang="en-US" altLang="ko-KR" sz="25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 </a:t>
                      </a:r>
                      <a:endParaRPr lang="ko-KR" altLang="en-US" sz="2500" spc="-15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073223"/>
                  </a:ext>
                </a:extLst>
              </a:tr>
            </a:tbl>
          </a:graphicData>
        </a:graphic>
      </p:graphicFrame>
      <p:grpSp>
        <p:nvGrpSpPr>
          <p:cNvPr id="4" name="그룹 3">
            <a:extLst>
              <a:ext uri="{FF2B5EF4-FFF2-40B4-BE49-F238E27FC236}">
                <a16:creationId xmlns:a16="http://schemas.microsoft.com/office/drawing/2014/main" id="{26D016C7-3FAA-C6CD-3FEF-4027AEE01FB1}"/>
              </a:ext>
            </a:extLst>
          </p:cNvPr>
          <p:cNvGrpSpPr/>
          <p:nvPr/>
        </p:nvGrpSpPr>
        <p:grpSpPr>
          <a:xfrm>
            <a:off x="6954733" y="1767231"/>
            <a:ext cx="1762621" cy="418622"/>
            <a:chOff x="6697936" y="2221468"/>
            <a:chExt cx="1860251" cy="439477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8A7DECEF-A0C7-D367-20D1-F1E08C98AB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7936" y="2237272"/>
              <a:ext cx="396241" cy="423673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05229A4E-22CE-50A3-943F-F10A85B3D63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0301" y="2239750"/>
              <a:ext cx="381001" cy="411481"/>
            </a:xfrm>
            <a:prstGeom prst="rect">
              <a:avLst/>
            </a:prstGeom>
          </p:spPr>
        </p:pic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id="{64C2402A-1F57-941E-DCC6-1B70E0C7667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7187" y="2221468"/>
              <a:ext cx="381000" cy="407791"/>
            </a:xfrm>
            <a:prstGeom prst="rect">
              <a:avLst/>
            </a:prstGeom>
          </p:spPr>
        </p:pic>
      </p:grp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4066890-5952-EF6D-B0B5-9D1E901C17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7353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240599" y="157162"/>
            <a:ext cx="8700729" cy="24295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BC98E1B-5FE1-C6AF-2E58-C1FA52494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39912"/>
            <a:ext cx="1736541" cy="190370"/>
          </a:xfrm>
          <a:prstGeom prst="rect">
            <a:avLst/>
          </a:prstGeom>
        </p:spPr>
      </p:pic>
      <p:sp>
        <p:nvSpPr>
          <p:cNvPr id="5" name="TextBox 2">
            <a:extLst>
              <a:ext uri="{FF2B5EF4-FFF2-40B4-BE49-F238E27FC236}">
                <a16:creationId xmlns:a16="http://schemas.microsoft.com/office/drawing/2014/main" id="{E5D15A96-29E0-103C-C3A3-DB396B3046BB}"/>
              </a:ext>
            </a:extLst>
          </p:cNvPr>
          <p:cNvSpPr txBox="1"/>
          <p:nvPr/>
        </p:nvSpPr>
        <p:spPr>
          <a:xfrm>
            <a:off x="977154" y="2695045"/>
            <a:ext cx="667870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단원이 끝났습니다</a:t>
            </a:r>
            <a:r>
              <a:rPr lang="en-US" altLang="ko-KR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6000" b="1" dirty="0">
              <a:gradFill flip="none" rotWithShape="1">
                <a:gsLst>
                  <a:gs pos="0">
                    <a:srgbClr val="0494E1"/>
                  </a:gs>
                  <a:gs pos="50000">
                    <a:srgbClr val="74C8F5"/>
                  </a:gs>
                  <a:gs pos="100000">
                    <a:srgbClr val="A7DDF8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BB5203C-C6C9-3CE5-9720-B542E9449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391" y="2615182"/>
            <a:ext cx="923546" cy="1627635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7BD3E5D-24C4-2DF6-41F8-F612F7A5BA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640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9C236AC-8C13-C25D-13A9-6FF7FC3A2BC7}"/>
              </a:ext>
            </a:extLst>
          </p:cNvPr>
          <p:cNvGrpSpPr/>
          <p:nvPr/>
        </p:nvGrpSpPr>
        <p:grpSpPr>
          <a:xfrm>
            <a:off x="990394" y="2252217"/>
            <a:ext cx="6719234" cy="618652"/>
            <a:chOff x="1090458" y="1191491"/>
            <a:chExt cx="9614487" cy="1005549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7F8692EE-7047-A248-C798-275A64EC146A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38" name="사각형: 둥근 모서리 37">
                <a:extLst>
                  <a:ext uri="{FF2B5EF4-FFF2-40B4-BE49-F238E27FC236}">
                    <a16:creationId xmlns:a16="http://schemas.microsoft.com/office/drawing/2014/main" id="{32A4CDFF-B20C-92CC-2952-90C07ABF026E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5541BC65-4ACE-2DF6-B85C-D94EBA57DC7B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6318584-F69B-B212-A1F4-B0CCCBDD8734}"/>
                </a:ext>
              </a:extLst>
            </p:cNvPr>
            <p:cNvSpPr txBox="1"/>
            <p:nvPr/>
          </p:nvSpPr>
          <p:spPr>
            <a:xfrm>
              <a:off x="1090458" y="1262265"/>
              <a:ext cx="1060374" cy="7753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5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25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25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1055C2C-B055-09AB-79FA-1937E2CC2166}"/>
                </a:ext>
              </a:extLst>
            </p:cNvPr>
            <p:cNvSpPr txBox="1"/>
            <p:nvPr/>
          </p:nvSpPr>
          <p:spPr>
            <a:xfrm>
              <a:off x="2221040" y="1340325"/>
              <a:ext cx="4128830" cy="75038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kern="700" spc="-100" dirty="0">
                  <a:latin typeface="+mj-ea"/>
                  <a:ea typeface="+mj-ea"/>
                </a:rPr>
                <a:t>프로그래밍 언어</a:t>
              </a: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010FA4C5-F2A3-05F1-0BDB-BE27632B6879}"/>
              </a:ext>
            </a:extLst>
          </p:cNvPr>
          <p:cNvGrpSpPr/>
          <p:nvPr/>
        </p:nvGrpSpPr>
        <p:grpSpPr>
          <a:xfrm>
            <a:off x="903333" y="2991717"/>
            <a:ext cx="7256930" cy="781527"/>
            <a:chOff x="993951" y="1239219"/>
            <a:chExt cx="9710994" cy="973596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80DD3362-FAEE-1452-07F0-88FE16CEB361}"/>
                </a:ext>
              </a:extLst>
            </p:cNvPr>
            <p:cNvGrpSpPr/>
            <p:nvPr/>
          </p:nvGrpSpPr>
          <p:grpSpPr>
            <a:xfrm>
              <a:off x="1128051" y="1239219"/>
              <a:ext cx="9576894" cy="973596"/>
              <a:chOff x="1128051" y="1239219"/>
              <a:chExt cx="9576894" cy="973596"/>
            </a:xfrm>
          </p:grpSpPr>
          <p:sp>
            <p:nvSpPr>
              <p:cNvPr id="53" name="사각형: 둥근 모서리 52">
                <a:extLst>
                  <a:ext uri="{FF2B5EF4-FFF2-40B4-BE49-F238E27FC236}">
                    <a16:creationId xmlns:a16="http://schemas.microsoft.com/office/drawing/2014/main" id="{5F37DE3D-CC91-36F4-E23F-7D3A059DC7F3}"/>
                  </a:ext>
                </a:extLst>
              </p:cNvPr>
              <p:cNvSpPr/>
              <p:nvPr/>
            </p:nvSpPr>
            <p:spPr>
              <a:xfrm>
                <a:off x="1128051" y="1255547"/>
                <a:ext cx="9576894" cy="95726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54" name="타원 53">
                <a:extLst>
                  <a:ext uri="{FF2B5EF4-FFF2-40B4-BE49-F238E27FC236}">
                    <a16:creationId xmlns:a16="http://schemas.microsoft.com/office/drawing/2014/main" id="{70334124-6339-F419-50BF-C9D84A2977B5}"/>
                  </a:ext>
                </a:extLst>
              </p:cNvPr>
              <p:cNvSpPr/>
              <p:nvPr/>
            </p:nvSpPr>
            <p:spPr>
              <a:xfrm>
                <a:off x="1128051" y="1239219"/>
                <a:ext cx="1032749" cy="957820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25EF105-BFE0-6E68-06EE-7AE4D5B1ADD8}"/>
                </a:ext>
              </a:extLst>
            </p:cNvPr>
            <p:cNvSpPr txBox="1"/>
            <p:nvPr/>
          </p:nvSpPr>
          <p:spPr>
            <a:xfrm>
              <a:off x="993951" y="1312554"/>
              <a:ext cx="1233051" cy="7708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1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02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6625024-4A9E-BF2D-1011-05B9912938D7}"/>
                </a:ext>
              </a:extLst>
            </p:cNvPr>
            <p:cNvSpPr txBox="1"/>
            <p:nvPr/>
          </p:nvSpPr>
          <p:spPr>
            <a:xfrm>
              <a:off x="2204628" y="1401881"/>
              <a:ext cx="8196881" cy="7115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프로그래밍의 절차와 알고리즘</a:t>
              </a: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BEFAF963-C787-ED10-25FF-2BF4357654AA}"/>
              </a:ext>
            </a:extLst>
          </p:cNvPr>
          <p:cNvGrpSpPr/>
          <p:nvPr/>
        </p:nvGrpSpPr>
        <p:grpSpPr>
          <a:xfrm>
            <a:off x="991571" y="3921628"/>
            <a:ext cx="6691930" cy="661702"/>
            <a:chOff x="1095971" y="1191491"/>
            <a:chExt cx="9608974" cy="1005549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F9CC9C33-C9ED-4714-9C4D-A79606A690B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59" name="사각형: 둥근 모서리 58">
                <a:extLst>
                  <a:ext uri="{FF2B5EF4-FFF2-40B4-BE49-F238E27FC236}">
                    <a16:creationId xmlns:a16="http://schemas.microsoft.com/office/drawing/2014/main" id="{4C01DD7E-0F18-824B-6EF9-35F41711AE30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60" name="타원 59">
                <a:extLst>
                  <a:ext uri="{FF2B5EF4-FFF2-40B4-BE49-F238E27FC236}">
                    <a16:creationId xmlns:a16="http://schemas.microsoft.com/office/drawing/2014/main" id="{C1188093-2E3F-33B8-CFCB-592A3857A6E6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5011C13-B466-A049-D868-FF8355231928}"/>
                </a:ext>
              </a:extLst>
            </p:cNvPr>
            <p:cNvSpPr txBox="1"/>
            <p:nvPr/>
          </p:nvSpPr>
          <p:spPr>
            <a:xfrm>
              <a:off x="1095971" y="1286599"/>
              <a:ext cx="1053691" cy="7015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2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03</a:t>
              </a:r>
              <a:endParaRPr lang="ko-KR" altLang="en-US" sz="2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8C7A53B-91B5-77AD-2E70-3643ED8D6C20}"/>
                </a:ext>
              </a:extLst>
            </p:cNvPr>
            <p:cNvSpPr txBox="1"/>
            <p:nvPr/>
          </p:nvSpPr>
          <p:spPr>
            <a:xfrm>
              <a:off x="2242144" y="1348941"/>
              <a:ext cx="4714526" cy="7761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프로그램 개발 환경</a:t>
              </a:r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20FF0D4-5860-EC5B-1C4A-8F4899C3BA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214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2D27AF1-D71F-BE6E-1BFA-6758DBBC8DED}"/>
              </a:ext>
            </a:extLst>
          </p:cNvPr>
          <p:cNvSpPr txBox="1"/>
          <p:nvPr/>
        </p:nvSpPr>
        <p:spPr>
          <a:xfrm>
            <a:off x="0" y="5943208"/>
            <a:ext cx="9144000" cy="8137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-5454" y="-27892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65732621-51BC-6558-E71C-2CF8487CC5A6}"/>
              </a:ext>
            </a:extLst>
          </p:cNvPr>
          <p:cNvGrpSpPr/>
          <p:nvPr/>
        </p:nvGrpSpPr>
        <p:grpSpPr>
          <a:xfrm>
            <a:off x="884231" y="2349252"/>
            <a:ext cx="7273651" cy="754162"/>
            <a:chOff x="1006745" y="1191491"/>
            <a:chExt cx="9698200" cy="1005549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2E5F1B77-663D-6585-B27B-F4934C8D805C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6" name="사각형: 둥근 모서리 5">
                <a:extLst>
                  <a:ext uri="{FF2B5EF4-FFF2-40B4-BE49-F238E27FC236}">
                    <a16:creationId xmlns:a16="http://schemas.microsoft.com/office/drawing/2014/main" id="{D1A83E5D-62A1-DE5A-4D38-1204648AEBB6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7" name="타원 6">
                <a:extLst>
                  <a:ext uri="{FF2B5EF4-FFF2-40B4-BE49-F238E27FC236}">
                    <a16:creationId xmlns:a16="http://schemas.microsoft.com/office/drawing/2014/main" id="{071F5CF3-6820-1479-2E9A-6F3A02ABFEB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5054D00-4674-45E3-6012-DE4E98AD49B8}"/>
                </a:ext>
              </a:extLst>
            </p:cNvPr>
            <p:cNvSpPr txBox="1"/>
            <p:nvPr/>
          </p:nvSpPr>
          <p:spPr>
            <a:xfrm>
              <a:off x="1006745" y="1246014"/>
              <a:ext cx="237433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Think</a:t>
              </a:r>
              <a:endParaRPr lang="ko-KR" altLang="en-US" sz="3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A2CE2482-E06B-BF87-0817-DB214DBFB98B}"/>
              </a:ext>
            </a:extLst>
          </p:cNvPr>
          <p:cNvGrpSpPr/>
          <p:nvPr/>
        </p:nvGrpSpPr>
        <p:grpSpPr>
          <a:xfrm>
            <a:off x="918127" y="3374463"/>
            <a:ext cx="6533292" cy="626540"/>
            <a:chOff x="975250" y="1139640"/>
            <a:chExt cx="9729695" cy="1057400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F5D0618A-A8BB-AA43-1D94-1F1694796CC3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12" name="사각형: 둥근 모서리 11">
                <a:extLst>
                  <a:ext uri="{FF2B5EF4-FFF2-40B4-BE49-F238E27FC236}">
                    <a16:creationId xmlns:a16="http://schemas.microsoft.com/office/drawing/2014/main" id="{713CAC36-12A3-3EFC-0DAD-43831A0A2924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13" name="타원 12">
                <a:extLst>
                  <a:ext uri="{FF2B5EF4-FFF2-40B4-BE49-F238E27FC236}">
                    <a16:creationId xmlns:a16="http://schemas.microsoft.com/office/drawing/2014/main" id="{443ABC21-2632-8815-CD30-B45C7F40DEC1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902255" cy="100554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4511D15-4228-C0EC-F2B6-ADC42598D52D}"/>
                </a:ext>
              </a:extLst>
            </p:cNvPr>
            <p:cNvSpPr txBox="1"/>
            <p:nvPr/>
          </p:nvSpPr>
          <p:spPr>
            <a:xfrm>
              <a:off x="975250" y="1139640"/>
              <a:ext cx="1147607" cy="8618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en-US" altLang="ko-KR" sz="3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1</a:t>
              </a:r>
              <a:endParaRPr lang="ko-KR" altLang="en-US" sz="3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F9E0D77-C948-6F11-F3D7-7CDEC3D95A81}"/>
                </a:ext>
              </a:extLst>
            </p:cNvPr>
            <p:cNvSpPr txBox="1"/>
            <p:nvPr/>
          </p:nvSpPr>
          <p:spPr>
            <a:xfrm>
              <a:off x="2204628" y="1401879"/>
              <a:ext cx="6603091" cy="6703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200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프로그래밍의 절차</a:t>
              </a: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5F36E294-2E9F-62D3-209F-035063021C5F}"/>
              </a:ext>
            </a:extLst>
          </p:cNvPr>
          <p:cNvGrpSpPr/>
          <p:nvPr/>
        </p:nvGrpSpPr>
        <p:grpSpPr>
          <a:xfrm>
            <a:off x="1002513" y="4148122"/>
            <a:ext cx="7182671" cy="754162"/>
            <a:chOff x="1128051" y="1191491"/>
            <a:chExt cx="9576894" cy="1005549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8" name="사각형: 둥근 모서리 27">
              <a:extLst>
                <a:ext uri="{FF2B5EF4-FFF2-40B4-BE49-F238E27FC236}">
                  <a16:creationId xmlns:a16="http://schemas.microsoft.com/office/drawing/2014/main" id="{7EE33776-73F4-0A22-1D70-625D14D65E49}"/>
                </a:ext>
              </a:extLst>
            </p:cNvPr>
            <p:cNvSpPr/>
            <p:nvPr/>
          </p:nvSpPr>
          <p:spPr>
            <a:xfrm>
              <a:off x="1128051" y="1191492"/>
              <a:ext cx="9576894" cy="100554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9" name="타원 28">
              <a:extLst>
                <a:ext uri="{FF2B5EF4-FFF2-40B4-BE49-F238E27FC236}">
                  <a16:creationId xmlns:a16="http://schemas.microsoft.com/office/drawing/2014/main" id="{19B55462-756C-9DB1-F03D-297F2DB49EDF}"/>
                </a:ext>
              </a:extLst>
            </p:cNvPr>
            <p:cNvSpPr/>
            <p:nvPr/>
          </p:nvSpPr>
          <p:spPr>
            <a:xfrm>
              <a:off x="1128051" y="1191491"/>
              <a:ext cx="1005549" cy="10055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24BEA695-2DE6-D594-D43C-C4FFDBE18052}"/>
              </a:ext>
            </a:extLst>
          </p:cNvPr>
          <p:cNvSpPr txBox="1"/>
          <p:nvPr/>
        </p:nvSpPr>
        <p:spPr>
          <a:xfrm>
            <a:off x="947949" y="4186387"/>
            <a:ext cx="860705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  </a:t>
            </a:r>
            <a:r>
              <a:rPr lang="en-US" altLang="ko-KR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lang="ko-KR" altLang="en-US" sz="3300" b="1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957ECE4-A2F4-9C3C-A533-851D9B448BA6}"/>
              </a:ext>
            </a:extLst>
          </p:cNvPr>
          <p:cNvSpPr txBox="1"/>
          <p:nvPr/>
        </p:nvSpPr>
        <p:spPr>
          <a:xfrm>
            <a:off x="1872488" y="4294521"/>
            <a:ext cx="495231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알고리즘</a:t>
            </a:r>
          </a:p>
        </p:txBody>
      </p:sp>
    </p:spTree>
    <p:extLst>
      <p:ext uri="{BB962C8B-B14F-4D97-AF65-F5344CB8AC3E}">
        <p14:creationId xmlns:p14="http://schemas.microsoft.com/office/powerpoint/2010/main" val="1114339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25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112577" y="270355"/>
            <a:ext cx="475781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48638" y="218277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1AD2B4D4-2E0D-655D-B2D3-D09A3DB989EF}"/>
              </a:ext>
            </a:extLst>
          </p:cNvPr>
          <p:cNvGrpSpPr/>
          <p:nvPr/>
        </p:nvGrpSpPr>
        <p:grpSpPr>
          <a:xfrm>
            <a:off x="718538" y="1207400"/>
            <a:ext cx="7818794" cy="2939266"/>
            <a:chOff x="981038" y="1318327"/>
            <a:chExt cx="6825443" cy="293926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45319D4-D9A5-644E-4C98-1067F216F7F1}"/>
                </a:ext>
              </a:extLst>
            </p:cNvPr>
            <p:cNvSpPr txBox="1"/>
            <p:nvPr/>
          </p:nvSpPr>
          <p:spPr>
            <a:xfrm>
              <a:off x="1087176" y="1318327"/>
              <a:ext cx="6719305" cy="29392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목표 </a:t>
              </a:r>
              <a:endParaRPr lang="en-US" altLang="ko-K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pPr marL="342900" indent="-342900" algn="just">
                <a:buFont typeface="Wingdings" panose="05000000000000000000" pitchFamily="2" charset="2"/>
                <a:buChar char="§"/>
              </a:pPr>
              <a:r>
                <a:rPr lang="ko-KR" altLang="en-US" sz="3200" spc="-1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알고리즘의 개념 및 표현 방법을 설명할 수 있다</a:t>
              </a:r>
              <a:r>
                <a:rPr lang="en-US" altLang="ko-KR" sz="3200" spc="-1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.</a:t>
              </a:r>
              <a:r>
                <a:rPr lang="en-US" altLang="ko-KR" sz="3200" b="0" i="0" u="none" strike="noStrike" spc="-150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 </a:t>
              </a:r>
            </a:p>
            <a:p>
              <a:pPr marL="342900" indent="-342900" algn="just">
                <a:buFont typeface="Wingdings" panose="05000000000000000000" pitchFamily="2" charset="2"/>
                <a:buChar char="§"/>
              </a:pPr>
              <a:r>
                <a:rPr lang="ko-KR" altLang="en-US" sz="3200" spc="-15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문제를 해결하기 위한 알고리즘을 순서도나 의사 코드 등으로 작성할 수 </a:t>
              </a:r>
              <a:r>
                <a:rPr lang="ko-KR" altLang="en-US" sz="3200" b="0" i="0" u="none" strike="noStrike" spc="-150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있다</a:t>
              </a:r>
              <a:r>
                <a:rPr lang="en-US" altLang="ko-KR" sz="3200" b="0" i="0" u="none" strike="noStrike" spc="-150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. </a:t>
              </a:r>
            </a:p>
            <a:p>
              <a:pPr algn="just"/>
              <a:r>
                <a:rPr lang="en-US" altLang="ko-KR" sz="2400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  <a:latin typeface="HY중고딕" panose="02030600000101010101" pitchFamily="18" charset="-127"/>
                  <a:ea typeface="HY중고딕" panose="02030600000101010101" pitchFamily="18" charset="-127"/>
                </a:rPr>
                <a:t> </a:t>
              </a:r>
              <a:endParaRPr lang="ko-KR" altLang="en-US" sz="24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715A33BD-CF7D-384D-EAEE-8472A00AB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407224"/>
              <a:ext cx="347176" cy="462903"/>
            </a:xfrm>
            <a:prstGeom prst="rect">
              <a:avLst/>
            </a:prstGeom>
          </p:spPr>
        </p:pic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50FD4365-E990-A9B7-2E12-0E356BCF8F7D}"/>
              </a:ext>
            </a:extLst>
          </p:cNvPr>
          <p:cNvGrpSpPr/>
          <p:nvPr/>
        </p:nvGrpSpPr>
        <p:grpSpPr>
          <a:xfrm>
            <a:off x="740805" y="4316866"/>
            <a:ext cx="8118848" cy="1585049"/>
            <a:chOff x="981038" y="1318327"/>
            <a:chExt cx="6601664" cy="1585049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17AFCD3-6CFF-0BF0-788C-92A2562F2705}"/>
                </a:ext>
              </a:extLst>
            </p:cNvPr>
            <p:cNvSpPr txBox="1"/>
            <p:nvPr/>
          </p:nvSpPr>
          <p:spPr>
            <a:xfrm>
              <a:off x="1087176" y="1318327"/>
              <a:ext cx="6495526" cy="15850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개념 </a:t>
              </a:r>
              <a:endParaRPr lang="en-US" altLang="ko-K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r>
                <a:rPr lang="en-US" altLang="ko-KR" sz="2800" b="0" i="0" u="none" strike="noStrike" baseline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  </a:t>
              </a:r>
              <a:r>
                <a:rPr lang="ko-KR" altLang="en-US" sz="31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알고리즘의 개념</a:t>
              </a:r>
              <a:r>
                <a:rPr lang="en-US" altLang="ko-KR" sz="31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, </a:t>
              </a:r>
              <a:r>
                <a:rPr lang="ko-KR" altLang="en-US" sz="31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알고리즘의 표현 방법</a:t>
              </a:r>
              <a:r>
                <a:rPr lang="en-US" altLang="ko-KR" sz="31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, </a:t>
              </a:r>
              <a:r>
                <a:rPr lang="ko-KR" altLang="en-US" sz="31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순서도</a:t>
              </a:r>
              <a:r>
                <a:rPr lang="en-US" altLang="ko-KR" sz="31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, </a:t>
              </a:r>
              <a:r>
                <a:rPr lang="ko-KR" altLang="en-US" sz="31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의사 코드</a:t>
              </a:r>
              <a:endParaRPr lang="ko-KR" altLang="en-US" sz="31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35" name="그림 34">
              <a:extLst>
                <a:ext uri="{FF2B5EF4-FFF2-40B4-BE49-F238E27FC236}">
                  <a16:creationId xmlns:a16="http://schemas.microsoft.com/office/drawing/2014/main" id="{C9AED58C-775E-9E12-3C2B-73902A5D01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407224"/>
              <a:ext cx="347176" cy="462903"/>
            </a:xfrm>
            <a:prstGeom prst="rect">
              <a:avLst/>
            </a:prstGeom>
          </p:spPr>
        </p:pic>
      </p:grp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164AB3F-897B-0615-D40C-86BAE34A78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9110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25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681541" y="1668642"/>
            <a:ext cx="8035740" cy="2201628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알고리즘</a:t>
            </a:r>
            <a:r>
              <a:rPr lang="en-US" altLang="ko-KR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(algorithm)</a:t>
            </a:r>
            <a:r>
              <a:rPr lang="ko-KR" altLang="en-US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은 </a:t>
            </a:r>
            <a:r>
              <a:rPr lang="en-US" altLang="ko-KR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9</a:t>
            </a:r>
            <a:r>
              <a:rPr lang="ko-KR" altLang="en-US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세기 페르시아 수학자인 </a:t>
            </a:r>
            <a:r>
              <a:rPr lang="ko-KR" altLang="en-US" sz="3200" b="0" i="0" u="none" strike="noStrike" spc="-150" baseline="0" dirty="0" err="1">
                <a:solidFill>
                  <a:schemeClr val="tx1"/>
                </a:solidFill>
                <a:latin typeface="+mj-ea"/>
                <a:ea typeface="+mj-ea"/>
              </a:rPr>
              <a:t>알콰리즈미</a:t>
            </a:r>
            <a:r>
              <a:rPr lang="en-US" altLang="ko-KR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(Muhammad </a:t>
            </a:r>
            <a:r>
              <a:rPr lang="en-US" altLang="ko-KR" sz="3200" b="0" i="0" u="none" strike="noStrike" spc="-150" baseline="0" dirty="0" err="1">
                <a:solidFill>
                  <a:schemeClr val="tx1"/>
                </a:solidFill>
                <a:latin typeface="+mj-ea"/>
                <a:ea typeface="+mj-ea"/>
              </a:rPr>
              <a:t>ibnMusa</a:t>
            </a:r>
            <a:r>
              <a:rPr lang="en-US" altLang="ko-KR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al-Khwarizmi)</a:t>
            </a:r>
            <a:r>
              <a:rPr lang="ko-KR" altLang="en-US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의 이름에서 유래</a:t>
            </a:r>
            <a:r>
              <a:rPr lang="en-US" altLang="ko-KR" sz="3200" spc="-150" dirty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endParaRPr lang="en-US" altLang="ko-KR" sz="32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어떤 문제의 해결을 위한 방법과 절차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18508" y="968057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알고리즘의 개념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78225" y="261404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40413" y="191908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6935FBDE-676F-415B-3531-E246CDAE41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5021" y="3940769"/>
            <a:ext cx="4989050" cy="2071100"/>
          </a:xfrm>
          <a:prstGeom prst="rect">
            <a:avLst/>
          </a:prstGeom>
        </p:spPr>
      </p:pic>
      <p:sp>
        <p:nvSpPr>
          <p:cNvPr id="9" name="텍스트 개체 틀 1">
            <a:extLst>
              <a:ext uri="{FF2B5EF4-FFF2-40B4-BE49-F238E27FC236}">
                <a16:creationId xmlns:a16="http://schemas.microsoft.com/office/drawing/2014/main" id="{1AFB591C-23DE-8385-8EA7-4491A2E39517}"/>
              </a:ext>
            </a:extLst>
          </p:cNvPr>
          <p:cNvSpPr txBox="1">
            <a:spLocks/>
          </p:cNvSpPr>
          <p:nvPr/>
        </p:nvSpPr>
        <p:spPr bwMode="auto">
          <a:xfrm>
            <a:off x="3143482" y="6033684"/>
            <a:ext cx="25074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사칙 연산 알고리즘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BDAF89B-545E-98CC-2A42-2895ED31E8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397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25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703224" y="1727202"/>
            <a:ext cx="7920000" cy="4356064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dirty="0">
                <a:solidFill>
                  <a:schemeClr val="tx1"/>
                </a:solidFill>
                <a:latin typeface="+mj-ea"/>
                <a:ea typeface="+mj-ea"/>
              </a:rPr>
              <a:t>알고리즘은 잘 정의된 형식 언어를 사용해서 표현</a:t>
            </a:r>
            <a:endParaRPr lang="en-US" altLang="ko-KR" sz="320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dirty="0">
                <a:solidFill>
                  <a:schemeClr val="tx1"/>
                </a:solidFill>
                <a:latin typeface="+mj-ea"/>
                <a:ea typeface="+mj-ea"/>
              </a:rPr>
              <a:t>어떤 입력이나 초기 상태로 시작하여 구체적이고 명확한 계산이나 처리 과정에 따라 명령이 실행되면</a:t>
            </a:r>
            <a:r>
              <a:rPr lang="en-US" altLang="ko-KR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en-US" altLang="ko-KR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dirty="0">
                <a:solidFill>
                  <a:schemeClr val="tx1"/>
                </a:solidFill>
                <a:latin typeface="+mj-ea"/>
                <a:ea typeface="+mj-ea"/>
              </a:rPr>
              <a:t>정확하게 정의되어 있는 유한한 상태로 바뀌며</a:t>
            </a:r>
            <a:r>
              <a:rPr lang="en-US" altLang="ko-KR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dirty="0">
                <a:solidFill>
                  <a:schemeClr val="tx1"/>
                </a:solidFill>
                <a:latin typeface="+mj-ea"/>
                <a:ea typeface="+mj-ea"/>
              </a:rPr>
              <a:t>마지막에는 결과를 출력하고 종료</a:t>
            </a:r>
            <a:endParaRPr lang="en-US" altLang="ko-KR" sz="32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46488" y="994476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알고리즘의 특징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A9A1816-A62A-A3D7-5EF5-EAB4748407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A259E05-713C-BEA6-4D8E-C47DFE9FC899}"/>
              </a:ext>
            </a:extLst>
          </p:cNvPr>
          <p:cNvSpPr txBox="1"/>
          <p:nvPr/>
        </p:nvSpPr>
        <p:spPr>
          <a:xfrm>
            <a:off x="1095643" y="261404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636FE4-1659-5725-7563-9D15E9688DF2}"/>
              </a:ext>
            </a:extLst>
          </p:cNvPr>
          <p:cNvSpPr txBox="1"/>
          <p:nvPr/>
        </p:nvSpPr>
        <p:spPr>
          <a:xfrm>
            <a:off x="240413" y="191908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4287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25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39660" y="933396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알고리즘의 특징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32A30880-5008-C158-D9B6-FA84A87F91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90581"/>
              </p:ext>
            </p:extLst>
          </p:nvPr>
        </p:nvGraphicFramePr>
        <p:xfrm>
          <a:off x="956008" y="1597905"/>
          <a:ext cx="7639352" cy="457647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77864">
                  <a:extLst>
                    <a:ext uri="{9D8B030D-6E8A-4147-A177-3AD203B41FA5}">
                      <a16:colId xmlns:a16="http://schemas.microsoft.com/office/drawing/2014/main" val="2017865791"/>
                    </a:ext>
                  </a:extLst>
                </a:gridCol>
                <a:gridCol w="6461488">
                  <a:extLst>
                    <a:ext uri="{9D8B030D-6E8A-4147-A177-3AD203B41FA5}">
                      <a16:colId xmlns:a16="http://schemas.microsoft.com/office/drawing/2014/main" val="2342579388"/>
                    </a:ext>
                  </a:extLst>
                </a:gridCol>
              </a:tblGrid>
              <a:tr h="60389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>
                          <a:latin typeface="+mj-ea"/>
                          <a:ea typeface="+mj-ea"/>
                        </a:rPr>
                        <a:t>특징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>
                          <a:latin typeface="+mj-ea"/>
                          <a:ea typeface="+mj-ea"/>
                        </a:rPr>
                        <a:t>설명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5127216"/>
                  </a:ext>
                </a:extLst>
              </a:tr>
              <a:tr h="106800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800" dirty="0">
                          <a:latin typeface="+mj-ea"/>
                          <a:ea typeface="+mj-ea"/>
                        </a:rPr>
                        <a:t>입력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5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작업이나 계산을 위하여 어떤 입력이나 초기 상태로 시작</a:t>
                      </a:r>
                      <a:endParaRPr lang="ko-KR" altLang="en-US" sz="2500" spc="-15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4106513"/>
                  </a:ext>
                </a:extLst>
              </a:tr>
              <a:tr h="108955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>
                          <a:latin typeface="+mj-ea"/>
                          <a:ea typeface="+mj-ea"/>
                        </a:rPr>
                        <a:t>명확성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5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구체적이고 명확한 계산이나 처리 방법에 따라 명령 실행</a:t>
                      </a:r>
                      <a:endParaRPr lang="ko-KR" altLang="en-US" sz="2500" spc="-15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1399904"/>
                  </a:ext>
                </a:extLst>
              </a:tr>
              <a:tr h="74702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>
                          <a:latin typeface="+mj-ea"/>
                          <a:ea typeface="+mj-ea"/>
                        </a:rPr>
                        <a:t>유한성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5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정확하게 정의된 유한한 상태로 바뀜</a:t>
                      </a:r>
                      <a:endParaRPr lang="ko-KR" altLang="en-US" sz="2500" spc="-15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4887448"/>
                  </a:ext>
                </a:extLst>
              </a:tr>
              <a:tr h="106800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>
                          <a:latin typeface="+mj-ea"/>
                          <a:ea typeface="+mj-ea"/>
                        </a:rPr>
                        <a:t>출력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25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마지막 상태에서는 작업이나 계산의 결과를 출력</a:t>
                      </a:r>
                      <a:r>
                        <a:rPr lang="en-US" altLang="ko-KR" sz="25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</a:t>
                      </a:r>
                      <a:r>
                        <a:rPr lang="ko-KR" altLang="en-US" sz="25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종료</a:t>
                      </a:r>
                      <a:endParaRPr lang="ko-KR" altLang="en-US" sz="2500" spc="-15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3618387"/>
                  </a:ext>
                </a:extLst>
              </a:tr>
            </a:tbl>
          </a:graphicData>
        </a:graphic>
      </p:graphicFrame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ACF9EE5-0B7B-DB4A-7668-05BECDD38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E506CA0-9222-F4F7-347B-EB41D0BF5C17}"/>
              </a:ext>
            </a:extLst>
          </p:cNvPr>
          <p:cNvSpPr txBox="1"/>
          <p:nvPr/>
        </p:nvSpPr>
        <p:spPr>
          <a:xfrm>
            <a:off x="1095643" y="261404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4E7380-9041-F6CB-3B58-8BE6FF8A9048}"/>
              </a:ext>
            </a:extLst>
          </p:cNvPr>
          <p:cNvSpPr txBox="1"/>
          <p:nvPr/>
        </p:nvSpPr>
        <p:spPr>
          <a:xfrm>
            <a:off x="240413" y="191908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956689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26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707668" y="2433951"/>
            <a:ext cx="8039512" cy="166301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특별한 작업이나 처리를 의미하는 여러 가지 도형과 흐름선을 사용해서 알고리즘을 표현한 것</a:t>
            </a:r>
            <a:endParaRPr lang="en-US" altLang="ko-KR" sz="30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18508" y="973566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알고리즘 표현 방법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4" name="직사각형 3">
            <a:extLst>
              <a:ext uri="{FF2B5EF4-FFF2-40B4-BE49-F238E27FC236}">
                <a16:creationId xmlns:a16="http://schemas.microsoft.com/office/drawing/2014/main" id="{22DA3BCF-C381-92BD-97DD-E2FE8436F0DD}"/>
              </a:ext>
            </a:extLst>
          </p:cNvPr>
          <p:cNvSpPr/>
          <p:nvPr/>
        </p:nvSpPr>
        <p:spPr>
          <a:xfrm>
            <a:off x="629401" y="1645451"/>
            <a:ext cx="7920000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en-US" altLang="ko-KR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(1) </a:t>
            </a: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순서도</a:t>
            </a:r>
            <a:endParaRPr lang="en-US" altLang="ko-KR" sz="32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" name="그림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A3F7891-DDFB-E80D-3325-A13821185F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25B7FD3-EAC5-D763-CD1D-412551E4B187}"/>
              </a:ext>
            </a:extLst>
          </p:cNvPr>
          <p:cNvSpPr txBox="1"/>
          <p:nvPr/>
        </p:nvSpPr>
        <p:spPr>
          <a:xfrm>
            <a:off x="1095643" y="261404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알고리즘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AD6F23-4B23-0ACC-29C4-3D9CC0A6011C}"/>
              </a:ext>
            </a:extLst>
          </p:cNvPr>
          <p:cNvSpPr txBox="1"/>
          <p:nvPr/>
        </p:nvSpPr>
        <p:spPr>
          <a:xfrm>
            <a:off x="240413" y="191908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9104156"/>
      </p:ext>
    </p:extLst>
  </p:cSld>
  <p:clrMapOvr>
    <a:masterClrMapping/>
  </p:clrMapOvr>
</p:sld>
</file>

<file path=ppt/theme/theme1.xml><?xml version="1.0" encoding="utf-8"?>
<a:theme xmlns:a="http://schemas.openxmlformats.org/drawingml/2006/main" name="New_Education02">
  <a:themeElements>
    <a:clrScheme name="Education02">
      <a:dk1>
        <a:srgbClr val="000000"/>
      </a:dk1>
      <a:lt1>
        <a:srgbClr val="FFFFFF"/>
      </a:lt1>
      <a:dk2>
        <a:srgbClr val="006699"/>
      </a:dk2>
      <a:lt2>
        <a:srgbClr val="ECF0ED"/>
      </a:lt2>
      <a:accent1>
        <a:srgbClr val="DF3939"/>
      </a:accent1>
      <a:accent2>
        <a:srgbClr val="F0A73C"/>
      </a:accent2>
      <a:accent3>
        <a:srgbClr val="21A6C5"/>
      </a:accent3>
      <a:accent4>
        <a:srgbClr val="BEC936"/>
      </a:accent4>
      <a:accent5>
        <a:srgbClr val="ECB0B0"/>
      </a:accent5>
      <a:accent6>
        <a:srgbClr val="C1C1C1"/>
      </a:accent6>
      <a:hlink>
        <a:srgbClr val="0099CC"/>
      </a:hlink>
      <a:folHlink>
        <a:srgbClr val="D361AA"/>
      </a:folHlink>
    </a:clrScheme>
    <a:fontScheme name="Education02">
      <a:majorFont>
        <a:latin typeface="Corbel"/>
        <a:ea typeface=""/>
        <a:cs typeface=""/>
        <a:font script="Jpan" typeface="HG丸ｺﾞｼｯｸM-PRO"/>
        <a:font script="Hang" typeface="맑은 고딕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ndara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ducation02">
      <a:fillStyleLst>
        <a:solidFill>
          <a:schemeClr val="phClr"/>
        </a:solidFill>
        <a:solidFill>
          <a:schemeClr val="phClr">
            <a:tint val="60000"/>
            <a:satMod val="150000"/>
          </a:schemeClr>
        </a:solidFill>
        <a:gradFill rotWithShape="1">
          <a:gsLst>
            <a:gs pos="0">
              <a:schemeClr val="phClr">
                <a:shade val="100000"/>
                <a:satMod val="100000"/>
              </a:schemeClr>
            </a:gs>
            <a:gs pos="100000">
              <a:schemeClr val="phClr">
                <a:shade val="70000"/>
                <a:satMod val="12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innerShdw blurRad="127000" dist="25400" dir="13500000">
              <a:srgbClr val="000000">
                <a:alpha val="80000"/>
              </a:srgbClr>
            </a:innerShdw>
          </a:effectLst>
        </a:effectStyle>
        <a:effectStyle>
          <a:effectLst>
            <a:innerShdw blurRad="254000" dist="25400" dir="13500000">
              <a:srgbClr val="000000">
                <a:alpha val="80000"/>
              </a:srgbClr>
            </a:innerShdw>
          </a:effectLst>
        </a:effectStyle>
        <a:effectStyle>
          <a:effectLst>
            <a:outerShdw blurRad="50800" dist="508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9000000"/>
            </a:lightRig>
          </a:scene3d>
          <a:sp3d contourW="35560" prstMaterial="matte">
            <a:bevelT w="4445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20000"/>
              </a:schemeClr>
            </a:gs>
            <a:gs pos="100000">
              <a:schemeClr val="phClr">
                <a:tint val="70000"/>
                <a:shade val="100000"/>
                <a:satMod val="3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8000"/>
                <a:satMod val="200000"/>
              </a:schemeClr>
            </a:gs>
            <a:gs pos="100000">
              <a:schemeClr val="phClr">
                <a:shade val="86000"/>
                <a:satMod val="140000"/>
                <a:lumMod val="90000"/>
              </a:schemeClr>
            </a:gs>
          </a:gsLst>
          <a:lin ang="33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TM10237559[[fn=교육 테마]]</Template>
  <TotalTime>1397</TotalTime>
  <Words>647</Words>
  <Application>Microsoft Office PowerPoint</Application>
  <PresentationFormat>화면 슬라이드 쇼(4:3)</PresentationFormat>
  <Paragraphs>163</Paragraphs>
  <Slides>21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31" baseType="lpstr">
      <vt:lpstr>Adobe 고딕 Std B</vt:lpstr>
      <vt:lpstr>HY중고딕</vt:lpstr>
      <vt:lpstr>나눔고딕 ExtraBold</vt:lpstr>
      <vt:lpstr>맑은 고딕</vt:lpstr>
      <vt:lpstr>Arial</vt:lpstr>
      <vt:lpstr>Candara</vt:lpstr>
      <vt:lpstr>Corbel</vt:lpstr>
      <vt:lpstr>Wingdings</vt:lpstr>
      <vt:lpstr>Wingdings 3</vt:lpstr>
      <vt:lpstr>New_Education02</vt:lpstr>
      <vt:lpstr>프로그래밍</vt:lpstr>
      <vt:lpstr>I. 프로그래밍의　개요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creator>PC</dc:creator>
  <cp:lastModifiedBy>young yoon</cp:lastModifiedBy>
  <cp:revision>39</cp:revision>
  <dcterms:created xsi:type="dcterms:W3CDTF">2024-05-29T02:53:03Z</dcterms:created>
  <dcterms:modified xsi:type="dcterms:W3CDTF">2025-10-15T07:22:10Z</dcterms:modified>
</cp:coreProperties>
</file>